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5544800" cy="10058400"/>
  <p:notesSz cx="155448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167" y="5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54801" y="8387017"/>
            <a:ext cx="865505" cy="316230"/>
          </a:xfrm>
          <a:custGeom>
            <a:avLst/>
            <a:gdLst/>
            <a:ahLst/>
            <a:cxnLst/>
            <a:rect l="l" t="t" r="r" b="b"/>
            <a:pathLst>
              <a:path w="865504" h="316229">
                <a:moveTo>
                  <a:pt x="865238" y="0"/>
                </a:moveTo>
                <a:lnTo>
                  <a:pt x="0" y="315798"/>
                </a:lnTo>
                <a:lnTo>
                  <a:pt x="865238" y="162941"/>
                </a:lnTo>
                <a:lnTo>
                  <a:pt x="865238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254741" y="8834101"/>
            <a:ext cx="1079995" cy="818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53828" y="1173359"/>
            <a:ext cx="4512310" cy="4295140"/>
          </a:xfrm>
          <a:custGeom>
            <a:avLst/>
            <a:gdLst/>
            <a:ahLst/>
            <a:cxnLst/>
            <a:rect l="l" t="t" r="r" b="b"/>
            <a:pathLst>
              <a:path w="4512310" h="4295140">
                <a:moveTo>
                  <a:pt x="4511865" y="0"/>
                </a:moveTo>
                <a:lnTo>
                  <a:pt x="63" y="898309"/>
                </a:lnTo>
                <a:lnTo>
                  <a:pt x="0" y="4294746"/>
                </a:lnTo>
                <a:lnTo>
                  <a:pt x="4511865" y="4294746"/>
                </a:lnTo>
                <a:lnTo>
                  <a:pt x="4511865" y="0"/>
                </a:lnTo>
                <a:close/>
              </a:path>
            </a:pathLst>
          </a:custGeom>
          <a:solidFill>
            <a:srgbClr val="FFE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54606B"/>
                </a:solidFill>
                <a:latin typeface="EYInterstate Light"/>
                <a:cs typeface="EYInterstat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54606B"/>
                </a:solidFill>
                <a:latin typeface="EYInterstate Light"/>
                <a:cs typeface="EYInterstat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54606B"/>
                </a:solidFill>
                <a:latin typeface="EYInterstate Light"/>
                <a:cs typeface="EYInterstat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300" y="1469966"/>
            <a:ext cx="7077798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54606B"/>
                </a:solidFill>
                <a:latin typeface="EYInterstate Light"/>
                <a:cs typeface="EYInterstat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forescout.com/company/resources/silentdefense-solution-brief-for-ics/" TargetMode="External"/><Relationship Id="rId13" Type="http://schemas.openxmlformats.org/officeDocument/2006/relationships/hyperlink" Target="http://cdn2.hubspot.net/hubfs/282305/resources/knowledge/white-papers/sans-survey-report-ics-security.pdf" TargetMode="External"/><Relationship Id="rId3" Type="http://schemas.openxmlformats.org/officeDocument/2006/relationships/hyperlink" Target="mailto:thomas.jackson@ey.com" TargetMode="External"/><Relationship Id="rId7" Type="http://schemas.openxmlformats.org/officeDocument/2006/relationships/hyperlink" Target="http://drivesncontrols.com/news/fullstory.php/aid/6117/Staff_blamed_for_more_than_half_of_ICS_cyber-incidents.html" TargetMode="External"/><Relationship Id="rId12" Type="http://schemas.openxmlformats.org/officeDocument/2006/relationships/hyperlink" Target="http://techrepublic.com/article/report-77-of-companies-say-iot-has-created-significant-security-gap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techhq.com/2019/10/9-in-10-ics-professionals-losing-sleep-over-cyberattack-shutdowns/%20%20" TargetMode="External"/><Relationship Id="rId11" Type="http://schemas.openxmlformats.org/officeDocument/2006/relationships/hyperlink" Target="http://techhq.com/2019/10/9-in-10-ics-professionals-losing-sleep-over-cyberattack-shutdowns/" TargetMode="External"/><Relationship Id="rId5" Type="http://schemas.openxmlformats.org/officeDocument/2006/relationships/hyperlink" Target="http://forescout.com/company/resources/silentdefense-solution-brief-ics-patrol/" TargetMode="External"/><Relationship Id="rId10" Type="http://schemas.openxmlformats.org/officeDocument/2006/relationships/hyperlink" Target="http://intelligentcio.com/eu/2018/09/06/trend-micro-releases-findings-of-survey-on-iot-deployment-decisions/" TargetMode="External"/><Relationship Id="rId4" Type="http://schemas.openxmlformats.org/officeDocument/2006/relationships/image" Target="../media/image17.jpg"/><Relationship Id="rId9" Type="http://schemas.openxmlformats.org/officeDocument/2006/relationships/hyperlink" Target="http://ics.kaspersky.com/the-state-of-industrial-cybersecurity-2018/" TargetMode="External"/><Relationship Id="rId14" Type="http://schemas.openxmlformats.org/officeDocument/2006/relationships/hyperlink" Target="http://cyberx-labs.com/resources/risk-report-202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321" y="2307323"/>
            <a:ext cx="2922905" cy="80137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305"/>
              </a:spcBef>
            </a:pPr>
            <a:r>
              <a:rPr sz="2600" spc="-40" dirty="0">
                <a:solidFill>
                  <a:srgbClr val="0A1627"/>
                </a:solidFill>
              </a:rPr>
              <a:t>EY </a:t>
            </a:r>
            <a:r>
              <a:rPr sz="2600" spc="-50" dirty="0">
                <a:solidFill>
                  <a:srgbClr val="0A1627"/>
                </a:solidFill>
              </a:rPr>
              <a:t>OT </a:t>
            </a:r>
            <a:r>
              <a:rPr sz="2600" spc="-15" dirty="0">
                <a:solidFill>
                  <a:srgbClr val="0A1627"/>
                </a:solidFill>
              </a:rPr>
              <a:t>Risk</a:t>
            </a:r>
            <a:r>
              <a:rPr sz="2600" spc="-160" dirty="0">
                <a:solidFill>
                  <a:srgbClr val="0A1627"/>
                </a:solidFill>
              </a:rPr>
              <a:t> </a:t>
            </a:r>
            <a:r>
              <a:rPr sz="2600" spc="-35" dirty="0">
                <a:solidFill>
                  <a:srgbClr val="0A1627"/>
                </a:solidFill>
              </a:rPr>
              <a:t>Visibility  </a:t>
            </a:r>
            <a:r>
              <a:rPr sz="2600" spc="-45" dirty="0">
                <a:solidFill>
                  <a:srgbClr val="0A1627"/>
                </a:solidFill>
              </a:rPr>
              <a:t>Network</a:t>
            </a:r>
            <a:r>
              <a:rPr sz="2600" spc="-70" dirty="0">
                <a:solidFill>
                  <a:srgbClr val="0A1627"/>
                </a:solidFill>
              </a:rPr>
              <a:t> </a:t>
            </a:r>
            <a:r>
              <a:rPr sz="2600" spc="-30" dirty="0">
                <a:solidFill>
                  <a:srgbClr val="0A1627"/>
                </a:solidFill>
              </a:rPr>
              <a:t>Analytics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802321" y="3286494"/>
            <a:ext cx="369951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6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Responding to </a:t>
            </a:r>
            <a:r>
              <a:rPr sz="16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cyber </a:t>
            </a:r>
            <a:r>
              <a:rPr sz="16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risk and </a:t>
            </a:r>
            <a:r>
              <a:rPr sz="16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digital  </a:t>
            </a:r>
            <a:r>
              <a:rPr sz="16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transformation </a:t>
            </a:r>
            <a:r>
              <a:rPr sz="16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in </a:t>
            </a:r>
            <a:r>
              <a:rPr sz="16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operational technology  </a:t>
            </a:r>
            <a:r>
              <a:rPr sz="16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environments</a:t>
            </a:r>
            <a:endParaRPr sz="1600">
              <a:latin typeface="EYInterstate Light"/>
              <a:cs typeface="EYInterstate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6390563"/>
            <a:ext cx="7772400" cy="3667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28586" y="9588500"/>
            <a:ext cx="386905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00475" algn="l"/>
              </a:tabLst>
            </a:pP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E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Y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1" spc="-40" dirty="0">
                <a:solidFill>
                  <a:srgbClr val="0A1627"/>
                </a:solidFill>
                <a:latin typeface="EYInterstate"/>
                <a:cs typeface="EYInterstate"/>
              </a:rPr>
              <a:t>O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T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Ris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k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1" spc="-25" dirty="0">
                <a:solidFill>
                  <a:srgbClr val="0A1627"/>
                </a:solidFill>
                <a:latin typeface="EYInterstate"/>
                <a:cs typeface="EYInterstate"/>
              </a:rPr>
              <a:t>V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isibili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t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y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N</a:t>
            </a:r>
            <a:r>
              <a:rPr sz="700" b="1" spc="-20" dirty="0">
                <a:solidFill>
                  <a:srgbClr val="0A1627"/>
                </a:solidFill>
                <a:latin typeface="EYInterstate"/>
                <a:cs typeface="EYInterstate"/>
              </a:rPr>
              <a:t>e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tw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or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k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Analyti</a:t>
            </a:r>
            <a:r>
              <a:rPr sz="700" b="1" spc="-20" dirty="0">
                <a:solidFill>
                  <a:srgbClr val="0A1627"/>
                </a:solidFill>
                <a:latin typeface="EYInterstate"/>
                <a:cs typeface="EYInterstate"/>
              </a:rPr>
              <a:t>c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s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7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spondin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g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t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o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7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ybe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ris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k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an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d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digi</a:t>
            </a:r>
            <a:r>
              <a:rPr sz="7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t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l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</a:t>
            </a:r>
            <a:r>
              <a:rPr sz="7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an</a:t>
            </a:r>
            <a:r>
              <a:rPr sz="7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s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f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ormatio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n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|	</a:t>
            </a:r>
            <a:r>
              <a:rPr sz="700" dirty="0">
                <a:solidFill>
                  <a:srgbClr val="0A1627"/>
                </a:solidFill>
                <a:latin typeface="EYInterstate"/>
                <a:cs typeface="EYInterstate"/>
              </a:rPr>
              <a:t>2</a:t>
            </a:r>
            <a:endParaRPr sz="700">
              <a:latin typeface="EYInterstate"/>
              <a:cs typeface="EYInterstat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3" y="9588500"/>
            <a:ext cx="38703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0185" algn="l"/>
              </a:tabLst>
            </a:pPr>
            <a:r>
              <a:rPr sz="700" dirty="0">
                <a:solidFill>
                  <a:srgbClr val="0A1627"/>
                </a:solidFill>
                <a:latin typeface="EYInterstate"/>
                <a:cs typeface="EYInterstate"/>
              </a:rPr>
              <a:t>1	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| 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EY </a:t>
            </a:r>
            <a:r>
              <a:rPr sz="700" b="1" spc="-20" dirty="0">
                <a:solidFill>
                  <a:srgbClr val="0A1627"/>
                </a:solidFill>
                <a:latin typeface="EYInterstate"/>
                <a:cs typeface="EYInterstate"/>
              </a:rPr>
              <a:t>OT 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Risk </a:t>
            </a:r>
            <a:r>
              <a:rPr sz="700" b="1" spc="-20" dirty="0">
                <a:solidFill>
                  <a:srgbClr val="0A1627"/>
                </a:solidFill>
                <a:latin typeface="EYInterstate"/>
                <a:cs typeface="EYInterstate"/>
              </a:rPr>
              <a:t>Visibility Network 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Analytics</a:t>
            </a:r>
            <a:r>
              <a:rPr sz="700" b="1" spc="-15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Responding 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to cyber risk </a:t>
            </a:r>
            <a:r>
              <a:rPr sz="7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digital </a:t>
            </a:r>
            <a:r>
              <a:rPr sz="7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transformation</a:t>
            </a:r>
            <a:endParaRPr sz="700">
              <a:latin typeface="EYInterstate Light"/>
              <a:cs typeface="EYInterstate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19698" y="1469966"/>
            <a:ext cx="251015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0" spc="-85" dirty="0">
                <a:solidFill>
                  <a:srgbClr val="54606B"/>
                </a:solidFill>
                <a:latin typeface="EYInterstate Light"/>
                <a:cs typeface="EYInterstate Light"/>
              </a:rPr>
              <a:t>OT-ICS</a:t>
            </a:r>
            <a:r>
              <a:rPr sz="2500" b="0" spc="-120" dirty="0">
                <a:solidFill>
                  <a:srgbClr val="54606B"/>
                </a:solidFill>
                <a:latin typeface="EYInterstate Light"/>
                <a:cs typeface="EYInterstate Light"/>
              </a:rPr>
              <a:t> </a:t>
            </a:r>
            <a:r>
              <a:rPr sz="2500" b="0" spc="-30" dirty="0">
                <a:solidFill>
                  <a:srgbClr val="54606B"/>
                </a:solidFill>
                <a:latin typeface="EYInterstate Light"/>
                <a:cs typeface="EYInterstate Light"/>
              </a:rPr>
              <a:t>challenges</a:t>
            </a:r>
            <a:endParaRPr sz="2500">
              <a:latin typeface="EYInterstate Light"/>
              <a:cs typeface="EYInterstate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9200" y="2224015"/>
            <a:ext cx="7003415" cy="187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17780">
              <a:lnSpc>
                <a:spcPct val="112500"/>
              </a:lnSpc>
              <a:spcBef>
                <a:spcPts val="100"/>
              </a:spcBef>
            </a:pP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Today’s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operational technology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(OT)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environments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are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under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ever-greater pressure to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secure their industrial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control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system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(ICS) networks.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two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primary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drivers are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risk of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cyber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attacks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digital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transformation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led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by organizations’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need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to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optimize their industrial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assets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operations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so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they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can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realize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their desired business</a:t>
            </a:r>
            <a:r>
              <a:rPr sz="1000" b="0" spc="-6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outcomes.</a:t>
            </a:r>
            <a:endParaRPr sz="1000">
              <a:latin typeface="EYInterstate Light"/>
              <a:cs typeface="EYInterstate Light"/>
            </a:endParaRPr>
          </a:p>
          <a:p>
            <a:pPr marL="50800" marR="156845">
              <a:lnSpc>
                <a:spcPct val="112500"/>
              </a:lnSpc>
              <a:spcBef>
                <a:spcPts val="600"/>
              </a:spcBef>
            </a:pP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growing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risk of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cyber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attacks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unprecedented. OT operators are facing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disruption to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availability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their ICS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networks,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resulting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unplanned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downtime, revenue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loss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uncertain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breach containment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—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which all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can impact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safety.</a:t>
            </a:r>
            <a:endParaRPr sz="1000">
              <a:latin typeface="EYInterstate Light"/>
              <a:cs typeface="EYInterstate Light"/>
            </a:endParaRPr>
          </a:p>
          <a:p>
            <a:pPr marL="279400" indent="-228600">
              <a:lnSpc>
                <a:spcPct val="100000"/>
              </a:lnSpc>
              <a:spcBef>
                <a:spcPts val="750"/>
              </a:spcBef>
              <a:buChar char="•"/>
              <a:tabLst>
                <a:tab pos="278765" algn="l"/>
                <a:tab pos="279400" algn="l"/>
              </a:tabLst>
            </a:pP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79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%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o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f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sur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ve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y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d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gani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z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ation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s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wit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h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C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D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A/I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C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S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n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tw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or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k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su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f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f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d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ac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h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n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p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c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edin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g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2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4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mo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s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.</a:t>
            </a:r>
            <a:r>
              <a:rPr sz="675" b="0" spc="15" baseline="67901" dirty="0">
                <a:solidFill>
                  <a:srgbClr val="0A1627"/>
                </a:solidFill>
                <a:latin typeface="EYInterstate Light"/>
                <a:cs typeface="EYInterstate Light"/>
              </a:rPr>
              <a:t>1</a:t>
            </a:r>
            <a:endParaRPr sz="675" baseline="67901">
              <a:latin typeface="EYInterstate Light"/>
              <a:cs typeface="EYInterstate Light"/>
            </a:endParaRPr>
          </a:p>
          <a:p>
            <a:pPr marL="279400" indent="-229235">
              <a:lnSpc>
                <a:spcPct val="100000"/>
              </a:lnSpc>
              <a:spcBef>
                <a:spcPts val="750"/>
              </a:spcBef>
              <a:buChar char="•"/>
              <a:tabLst>
                <a:tab pos="278765" algn="l"/>
                <a:tab pos="280035" algn="l"/>
              </a:tabLst>
            </a:pP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93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%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o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f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C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S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p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o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f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es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sional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s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sur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ve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y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d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w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v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er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y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c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on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c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erne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d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abou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t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bein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g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shu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t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o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n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b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y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c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ybe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tt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ac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k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s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.</a:t>
            </a:r>
            <a:r>
              <a:rPr sz="675" b="0" spc="15" baseline="67901" dirty="0">
                <a:solidFill>
                  <a:srgbClr val="0A1627"/>
                </a:solidFill>
                <a:latin typeface="EYInterstate Light"/>
                <a:cs typeface="EYInterstate Light"/>
              </a:rPr>
              <a:t>2</a:t>
            </a:r>
            <a:endParaRPr sz="675" baseline="67901">
              <a:latin typeface="EYInterstate Light"/>
              <a:cs typeface="EYInterstate Light"/>
            </a:endParaRPr>
          </a:p>
          <a:p>
            <a:pPr marL="279400" marR="389890" indent="-228600">
              <a:lnSpc>
                <a:spcPct val="112500"/>
              </a:lnSpc>
              <a:spcBef>
                <a:spcPts val="600"/>
              </a:spcBef>
              <a:buChar char="•"/>
              <a:tabLst>
                <a:tab pos="278765" algn="l"/>
                <a:tab pos="279400" algn="l"/>
              </a:tabLst>
            </a:pP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59%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companies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surveyed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had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experienced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cyber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incidents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past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12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months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—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increase from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49%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  p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viou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s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y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</a:t>
            </a:r>
            <a:r>
              <a:rPr sz="1000" b="0" spc="-135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.</a:t>
            </a:r>
            <a:r>
              <a:rPr sz="675" b="0" spc="15" baseline="67901" dirty="0">
                <a:solidFill>
                  <a:srgbClr val="0A1627"/>
                </a:solidFill>
                <a:latin typeface="EYInterstate Light"/>
                <a:cs typeface="EYInterstate Light"/>
              </a:rPr>
              <a:t>3</a:t>
            </a:r>
            <a:endParaRPr sz="675" baseline="67901">
              <a:latin typeface="EYInterstate Light"/>
              <a:cs typeface="EYInterstate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7300" y="1469966"/>
            <a:ext cx="33210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OT </a:t>
            </a:r>
            <a:r>
              <a:rPr spc="-25" dirty="0"/>
              <a:t>risk </a:t>
            </a:r>
            <a:r>
              <a:rPr spc="-35" dirty="0"/>
              <a:t>of </a:t>
            </a:r>
            <a:r>
              <a:rPr spc="-25" dirty="0"/>
              <a:t>cyber</a:t>
            </a:r>
            <a:r>
              <a:rPr spc="-140" dirty="0"/>
              <a:t> </a:t>
            </a:r>
            <a:r>
              <a:rPr spc="-45" dirty="0"/>
              <a:t>attacks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6500" y="5298947"/>
            <a:ext cx="7141845" cy="280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17780">
              <a:lnSpc>
                <a:spcPct val="112500"/>
              </a:lnSpc>
              <a:spcBef>
                <a:spcPts val="100"/>
              </a:spcBef>
            </a:pP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When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comes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to OT environments,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Industrial Internet of Things (IIoT)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is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double-edged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sword.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New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IIoT-powered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technologies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are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helping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organizations access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once-elusive data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insights,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but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this comes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at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cost: increased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cybersecurity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risks.</a:t>
            </a:r>
            <a:endParaRPr sz="1000">
              <a:latin typeface="EYInterstate Light"/>
              <a:cs typeface="EYInterstate Light"/>
            </a:endParaRPr>
          </a:p>
          <a:p>
            <a:pPr marL="63500" marR="139065">
              <a:lnSpc>
                <a:spcPct val="112500"/>
              </a:lnSpc>
              <a:spcBef>
                <a:spcPts val="600"/>
              </a:spcBef>
            </a:pP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IIoT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allowing companies to collect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analyze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critical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process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data, important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tasks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that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legacy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distributed control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system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(DCS) devices have traditionally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made difficult.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Organizations are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implementing these new technologies,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which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enable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two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types of analytics that can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help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guide their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efforts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to drive plant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efficiencies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reduce downtime.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Predictive analytics uses  data from previous machine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failures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to predict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—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help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prevent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—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future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failures,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while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prescriptive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analytics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explores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  possible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courses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action, comparing them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with 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predicted outcomes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to prescribe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best</a:t>
            </a:r>
            <a:r>
              <a:rPr sz="1000" b="0" spc="-8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option.</a:t>
            </a:r>
            <a:endParaRPr sz="1000">
              <a:latin typeface="EYInterstate Light"/>
              <a:cs typeface="EYInterstate Light"/>
            </a:endParaRPr>
          </a:p>
          <a:p>
            <a:pPr marL="63500" marR="116205">
              <a:lnSpc>
                <a:spcPct val="112500"/>
              </a:lnSpc>
              <a:spcBef>
                <a:spcPts val="600"/>
              </a:spcBef>
            </a:pP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IIoT’s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enablement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analytics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undoubtedly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game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changer,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but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because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it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requires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ICS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 to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be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connected to  internet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cloud services,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it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introduces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additional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threat</a:t>
            </a:r>
            <a:r>
              <a:rPr sz="1000" b="0" spc="-6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vectors.</a:t>
            </a:r>
            <a:endParaRPr sz="1000">
              <a:latin typeface="EYInterstate Light"/>
              <a:cs typeface="EYInterstate Light"/>
            </a:endParaRPr>
          </a:p>
          <a:p>
            <a:pPr marL="292100" indent="-228600">
              <a:lnSpc>
                <a:spcPct val="100000"/>
              </a:lnSpc>
              <a:spcBef>
                <a:spcPts val="750"/>
              </a:spcBef>
              <a:buChar char="•"/>
              <a:tabLst>
                <a:tab pos="291465" algn="l"/>
                <a:tab pos="292100" algn="l"/>
              </a:tabLst>
            </a:pP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80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%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o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f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IIo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T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p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ojec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s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wil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l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h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a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v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O</a:t>
            </a:r>
            <a:r>
              <a:rPr sz="1000" b="0" spc="-120" dirty="0">
                <a:solidFill>
                  <a:srgbClr val="0A1627"/>
                </a:solidFill>
                <a:latin typeface="EYInterstate Light"/>
                <a:cs typeface="EYInterstate Light"/>
              </a:rPr>
              <a:t>T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-dri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v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n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s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uri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t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y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equi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eme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n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s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.</a:t>
            </a:r>
            <a:r>
              <a:rPr sz="675" b="0" spc="15" baseline="67901" dirty="0">
                <a:solidFill>
                  <a:srgbClr val="0A1627"/>
                </a:solidFill>
                <a:latin typeface="EYInterstate Light"/>
                <a:cs typeface="EYInterstate Light"/>
              </a:rPr>
              <a:t>4</a:t>
            </a:r>
            <a:endParaRPr sz="675" baseline="67901">
              <a:latin typeface="EYInterstate Light"/>
              <a:cs typeface="EYInterstate Light"/>
            </a:endParaRPr>
          </a:p>
          <a:p>
            <a:pPr marL="292100" marR="417195" indent="-228600">
              <a:lnSpc>
                <a:spcPct val="112500"/>
              </a:lnSpc>
              <a:spcBef>
                <a:spcPts val="600"/>
              </a:spcBef>
              <a:buChar char="•"/>
              <a:tabLst>
                <a:tab pos="291465" algn="l"/>
                <a:tab pos="292100" algn="l"/>
              </a:tabLst>
            </a:pP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65%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OT-ICS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decision-makers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expect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higher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likelihood of cybersecurity risk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due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to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integration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IoT with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ICS 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n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tw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or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k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s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.</a:t>
            </a:r>
            <a:r>
              <a:rPr sz="675" b="0" spc="15" baseline="67901" dirty="0">
                <a:solidFill>
                  <a:srgbClr val="0A1627"/>
                </a:solidFill>
                <a:latin typeface="EYInterstate Light"/>
                <a:cs typeface="EYInterstate Light"/>
              </a:rPr>
              <a:t>5</a:t>
            </a:r>
            <a:endParaRPr sz="675" baseline="67901">
              <a:latin typeface="EYInterstate Light"/>
              <a:cs typeface="EYInterstate Light"/>
            </a:endParaRPr>
          </a:p>
          <a:p>
            <a:pPr marL="292100" indent="-228600">
              <a:lnSpc>
                <a:spcPct val="100000"/>
              </a:lnSpc>
              <a:spcBef>
                <a:spcPts val="750"/>
              </a:spcBef>
              <a:buChar char="•"/>
              <a:tabLst>
                <a:tab pos="291465" algn="l"/>
                <a:tab pos="292100" algn="l"/>
              </a:tabLst>
            </a:pP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93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%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o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f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p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o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f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es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sional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s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sur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vey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d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h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a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v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c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ogni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z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d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t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l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s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t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on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t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t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o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O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T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sultin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g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f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m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Io</a:t>
            </a:r>
            <a:r>
              <a:rPr sz="1000" b="0" spc="-114" dirty="0">
                <a:solidFill>
                  <a:srgbClr val="0A1627"/>
                </a:solidFill>
                <a:latin typeface="EYInterstate Light"/>
                <a:cs typeface="EYInterstate Light"/>
              </a:rPr>
              <a:t>T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.</a:t>
            </a:r>
            <a:r>
              <a:rPr sz="675" b="0" spc="15" baseline="67901" dirty="0">
                <a:solidFill>
                  <a:srgbClr val="0A1627"/>
                </a:solidFill>
                <a:latin typeface="EYInterstate Light"/>
                <a:cs typeface="EYInterstate Light"/>
              </a:rPr>
              <a:t>6</a:t>
            </a:r>
            <a:endParaRPr sz="675" baseline="67901">
              <a:latin typeface="EYInterstate Light"/>
              <a:cs typeface="EYInterstate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300" y="4544899"/>
            <a:ext cx="418655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0" spc="-10" dirty="0">
                <a:solidFill>
                  <a:srgbClr val="54606B"/>
                </a:solidFill>
                <a:latin typeface="EYInterstate Light"/>
                <a:cs typeface="EYInterstate Light"/>
              </a:rPr>
              <a:t>Risk </a:t>
            </a:r>
            <a:r>
              <a:rPr sz="2500" b="0" spc="-35" dirty="0">
                <a:solidFill>
                  <a:srgbClr val="54606B"/>
                </a:solidFill>
                <a:latin typeface="EYInterstate Light"/>
                <a:cs typeface="EYInterstate Light"/>
              </a:rPr>
              <a:t>of </a:t>
            </a:r>
            <a:r>
              <a:rPr sz="2500" b="0" spc="-30" dirty="0">
                <a:solidFill>
                  <a:srgbClr val="54606B"/>
                </a:solidFill>
                <a:latin typeface="EYInterstate Light"/>
                <a:cs typeface="EYInterstate Light"/>
              </a:rPr>
              <a:t>industrial</a:t>
            </a:r>
            <a:r>
              <a:rPr sz="2500" b="0" spc="-145" dirty="0">
                <a:solidFill>
                  <a:srgbClr val="54606B"/>
                </a:solidFill>
                <a:latin typeface="EYInterstate Light"/>
                <a:cs typeface="EYInterstate Light"/>
              </a:rPr>
              <a:t> </a:t>
            </a:r>
            <a:r>
              <a:rPr sz="2500" b="0" spc="-35" dirty="0">
                <a:solidFill>
                  <a:srgbClr val="54606B"/>
                </a:solidFill>
                <a:latin typeface="EYInterstate Light"/>
                <a:cs typeface="EYInterstate Light"/>
              </a:rPr>
              <a:t>optimization</a:t>
            </a:r>
            <a:endParaRPr sz="2500">
              <a:latin typeface="EYInterstate Light"/>
              <a:cs typeface="EYInterstate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56198" y="2224016"/>
            <a:ext cx="7130415" cy="3636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89535">
              <a:lnSpc>
                <a:spcPct val="112500"/>
              </a:lnSpc>
              <a:spcBef>
                <a:spcPts val="100"/>
              </a:spcBef>
            </a:pP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While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ever-greater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demands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on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companies’ 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environments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require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focus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on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cybersecurity, 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OT-ICS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operators are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left with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little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to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combat these challenges. </a:t>
            </a:r>
            <a:r>
              <a:rPr sz="1000" b="0" spc="-60" dirty="0">
                <a:solidFill>
                  <a:srgbClr val="0A1627"/>
                </a:solidFill>
                <a:latin typeface="EYInterstate Light"/>
                <a:cs typeface="EYInterstate Light"/>
              </a:rPr>
              <a:t>To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date,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these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operators have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primarily focused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on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uptime,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availability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safety,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driven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in  part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by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lack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cybersecurity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programs.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This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compounded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by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age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legacy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ICS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systems,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disparate networks, vendors’  proprietary protocols,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shortage of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skilled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cyber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professionals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lack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OT-specific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tools that can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safely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collect ICS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data.</a:t>
            </a:r>
            <a:endParaRPr sz="1000">
              <a:latin typeface="EYInterstate Light"/>
              <a:cs typeface="EYInterstate Light"/>
            </a:endParaRPr>
          </a:p>
          <a:p>
            <a:pPr marL="76200">
              <a:lnSpc>
                <a:spcPct val="100000"/>
              </a:lnSpc>
              <a:spcBef>
                <a:spcPts val="750"/>
              </a:spcBef>
            </a:pP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These challenges,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which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create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large blind spots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organizations’ OT networks,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can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remain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hidden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for</a:t>
            </a:r>
            <a:r>
              <a:rPr sz="1000" b="0" spc="-7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decades.</a:t>
            </a:r>
            <a:endParaRPr sz="1000">
              <a:latin typeface="EYInterstate Light"/>
              <a:cs typeface="EYInterstate Light"/>
            </a:endParaRPr>
          </a:p>
          <a:p>
            <a:pPr marL="304800" indent="-228600">
              <a:lnSpc>
                <a:spcPct val="100000"/>
              </a:lnSpc>
              <a:spcBef>
                <a:spcPts val="700"/>
              </a:spcBef>
              <a:buChar char="•"/>
              <a:tabLst>
                <a:tab pos="304165" algn="l"/>
                <a:tab pos="304800" algn="l"/>
              </a:tabLst>
            </a:pP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31%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ICS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professionals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did not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have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baseline of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normal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behavior for their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devices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</a:t>
            </a:r>
            <a:r>
              <a:rPr sz="1000" b="0" spc="-9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networks.</a:t>
            </a:r>
            <a:r>
              <a:rPr sz="825" b="0" spc="-30" baseline="65656" dirty="0">
                <a:solidFill>
                  <a:srgbClr val="0A1627"/>
                </a:solidFill>
                <a:latin typeface="EYInterstate Light"/>
                <a:cs typeface="EYInterstate Light"/>
              </a:rPr>
              <a:t>7</a:t>
            </a:r>
            <a:endParaRPr sz="825" baseline="65656">
              <a:latin typeface="EYInterstate Light"/>
              <a:cs typeface="EYInterstate Light"/>
            </a:endParaRPr>
          </a:p>
          <a:p>
            <a:pPr marL="304800" indent="-228600">
              <a:lnSpc>
                <a:spcPct val="100000"/>
              </a:lnSpc>
              <a:spcBef>
                <a:spcPts val="400"/>
              </a:spcBef>
              <a:buChar char="•"/>
              <a:tabLst>
                <a:tab pos="304165" algn="l"/>
                <a:tab pos="304800" algn="l"/>
              </a:tabLst>
            </a:pP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82%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companies said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they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could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not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identify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all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devices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connected to their</a:t>
            </a:r>
            <a:r>
              <a:rPr sz="1000" b="0" spc="-9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network.</a:t>
            </a:r>
            <a:r>
              <a:rPr sz="825" b="0" spc="-22" baseline="65656" dirty="0">
                <a:solidFill>
                  <a:srgbClr val="0A1627"/>
                </a:solidFill>
                <a:latin typeface="EYInterstate Light"/>
                <a:cs typeface="EYInterstate Light"/>
              </a:rPr>
              <a:t>8</a:t>
            </a:r>
            <a:endParaRPr sz="825" baseline="65656">
              <a:latin typeface="EYInterstate Light"/>
              <a:cs typeface="EYInterstate Light"/>
            </a:endParaRPr>
          </a:p>
          <a:p>
            <a:pPr marL="304800" indent="-228600">
              <a:lnSpc>
                <a:spcPct val="100000"/>
              </a:lnSpc>
              <a:spcBef>
                <a:spcPts val="400"/>
              </a:spcBef>
              <a:buChar char="•"/>
              <a:tabLst>
                <a:tab pos="304165" algn="l"/>
                <a:tab pos="304800" algn="l"/>
              </a:tabLst>
            </a:pP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More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than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40%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ICS security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professionals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lack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any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visibility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or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supporting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intelligence into their 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OT-ICS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networks.</a:t>
            </a:r>
            <a:r>
              <a:rPr sz="825" b="0" spc="-30" baseline="35353" dirty="0">
                <a:solidFill>
                  <a:srgbClr val="0A1627"/>
                </a:solidFill>
                <a:latin typeface="EYInterstate Light"/>
                <a:cs typeface="EYInterstate Light"/>
              </a:rPr>
              <a:t>9</a:t>
            </a:r>
            <a:endParaRPr sz="825" baseline="35353">
              <a:latin typeface="EYInterstate Light"/>
              <a:cs typeface="EYInterstate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A1627"/>
              </a:buClr>
              <a:buFont typeface="EYInterstate Light"/>
              <a:buChar char="•"/>
            </a:pPr>
            <a:endParaRPr sz="900">
              <a:latin typeface="EYInterstate Light"/>
              <a:cs typeface="EYInterstate Light"/>
            </a:endParaRPr>
          </a:p>
          <a:p>
            <a:pPr marL="76200" marR="55880">
              <a:lnSpc>
                <a:spcPct val="112500"/>
              </a:lnSpc>
              <a:spcBef>
                <a:spcPts val="5"/>
              </a:spcBef>
            </a:pP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blind spots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hide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security issues that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generally involve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cybersecurity fundamentals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such as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segmentation,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asset  inventories,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user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access controls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vulnerability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management.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If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operators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lack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basic visibility into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OT-ICS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network,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they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also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lack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risk intelligence,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have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gaps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company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policies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procedures,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are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challenged to comply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with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industry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standards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regulations. These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observations were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highlighted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findings from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recent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industry</a:t>
            </a:r>
            <a:r>
              <a:rPr sz="1000" b="0" spc="-5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survey:</a:t>
            </a:r>
            <a:r>
              <a:rPr sz="825" b="0" spc="-22" baseline="35353" dirty="0">
                <a:solidFill>
                  <a:srgbClr val="0A1627"/>
                </a:solidFill>
                <a:latin typeface="EYInterstate Light"/>
                <a:cs typeface="EYInterstate Light"/>
              </a:rPr>
              <a:t>10</a:t>
            </a:r>
            <a:endParaRPr sz="825" baseline="35353">
              <a:latin typeface="EYInterstate Light"/>
              <a:cs typeface="EYInterstate Light"/>
            </a:endParaRPr>
          </a:p>
          <a:p>
            <a:pPr marL="304800" indent="-228600">
              <a:lnSpc>
                <a:spcPct val="100000"/>
              </a:lnSpc>
              <a:spcBef>
                <a:spcPts val="1050"/>
              </a:spcBef>
              <a:buChar char="•"/>
              <a:tabLst>
                <a:tab pos="304165" algn="l"/>
                <a:tab pos="304800" algn="l"/>
              </a:tabLst>
            </a:pP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40%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industrial sites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have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least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one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direct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connection to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</a:t>
            </a:r>
            <a:r>
              <a:rPr sz="1000" b="0" spc="-8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internet.</a:t>
            </a:r>
            <a:endParaRPr sz="1000">
              <a:latin typeface="EYInterstate Light"/>
              <a:cs typeface="EYInterstate Light"/>
            </a:endParaRPr>
          </a:p>
          <a:p>
            <a:pPr marL="304800" indent="-228600">
              <a:lnSpc>
                <a:spcPct val="100000"/>
              </a:lnSpc>
              <a:spcBef>
                <a:spcPts val="750"/>
              </a:spcBef>
              <a:buChar char="•"/>
              <a:tabLst>
                <a:tab pos="304165" algn="l"/>
                <a:tab pos="304800" algn="l"/>
              </a:tabLst>
            </a:pP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53%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industrial sites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have outdated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operating</a:t>
            </a:r>
            <a:r>
              <a:rPr sz="1000" b="0" spc="-4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systems.</a:t>
            </a:r>
            <a:endParaRPr sz="1000">
              <a:latin typeface="EYInterstate Light"/>
              <a:cs typeface="EYInterstate Light"/>
            </a:endParaRPr>
          </a:p>
          <a:p>
            <a:pPr marL="304800" indent="-228600">
              <a:lnSpc>
                <a:spcPct val="100000"/>
              </a:lnSpc>
              <a:spcBef>
                <a:spcPts val="750"/>
              </a:spcBef>
              <a:buChar char="•"/>
              <a:tabLst>
                <a:tab pos="304165" algn="l"/>
                <a:tab pos="304800" algn="l"/>
              </a:tabLst>
            </a:pP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69%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have plain-text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passwords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traversing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network.</a:t>
            </a:r>
            <a:endParaRPr sz="1000">
              <a:latin typeface="EYInterstate Light"/>
              <a:cs typeface="EYInterstate Light"/>
            </a:endParaRPr>
          </a:p>
          <a:p>
            <a:pPr marL="304800" indent="-228600">
              <a:lnSpc>
                <a:spcPct val="100000"/>
              </a:lnSpc>
              <a:spcBef>
                <a:spcPts val="750"/>
              </a:spcBef>
              <a:buChar char="•"/>
              <a:tabLst>
                <a:tab pos="304165" algn="l"/>
                <a:tab pos="304800" algn="l"/>
              </a:tabLst>
            </a:pP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84%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sites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have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least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one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remotely accessible</a:t>
            </a:r>
            <a:r>
              <a:rPr sz="1000" b="0" spc="-6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device.</a:t>
            </a:r>
            <a:endParaRPr sz="1000">
              <a:latin typeface="EYInterstate Light"/>
              <a:cs typeface="EYInterstate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5544800" cy="811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9999" y="2133763"/>
            <a:ext cx="7052945" cy="0"/>
          </a:xfrm>
          <a:custGeom>
            <a:avLst/>
            <a:gdLst/>
            <a:ahLst/>
            <a:cxnLst/>
            <a:rect l="l" t="t" r="r" b="b"/>
            <a:pathLst>
              <a:path w="7052945">
                <a:moveTo>
                  <a:pt x="0" y="0"/>
                </a:moveTo>
                <a:lnTo>
                  <a:pt x="7052398" y="0"/>
                </a:lnTo>
              </a:path>
            </a:pathLst>
          </a:custGeom>
          <a:ln w="12700">
            <a:solidFill>
              <a:srgbClr val="546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32398" y="2133763"/>
            <a:ext cx="7052945" cy="0"/>
          </a:xfrm>
          <a:custGeom>
            <a:avLst/>
            <a:gdLst/>
            <a:ahLst/>
            <a:cxnLst/>
            <a:rect l="l" t="t" r="r" b="b"/>
            <a:pathLst>
              <a:path w="7052944">
                <a:moveTo>
                  <a:pt x="0" y="0"/>
                </a:moveTo>
                <a:lnTo>
                  <a:pt x="7052398" y="0"/>
                </a:lnTo>
              </a:path>
            </a:pathLst>
          </a:custGeom>
          <a:ln w="12700">
            <a:solidFill>
              <a:srgbClr val="546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9999" y="5209287"/>
            <a:ext cx="7052945" cy="0"/>
          </a:xfrm>
          <a:custGeom>
            <a:avLst/>
            <a:gdLst/>
            <a:ahLst/>
            <a:cxnLst/>
            <a:rect l="l" t="t" r="r" b="b"/>
            <a:pathLst>
              <a:path w="7052945">
                <a:moveTo>
                  <a:pt x="0" y="0"/>
                </a:moveTo>
                <a:lnTo>
                  <a:pt x="7052398" y="0"/>
                </a:lnTo>
              </a:path>
            </a:pathLst>
          </a:custGeom>
          <a:ln w="12700">
            <a:solidFill>
              <a:srgbClr val="546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300" y="9588500"/>
            <a:ext cx="38703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0185" algn="l"/>
              </a:tabLst>
            </a:pPr>
            <a:r>
              <a:rPr sz="700" dirty="0">
                <a:solidFill>
                  <a:srgbClr val="0A1627"/>
                </a:solidFill>
                <a:latin typeface="EYInterstate"/>
                <a:cs typeface="EYInterstate"/>
              </a:rPr>
              <a:t>3	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| 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EY </a:t>
            </a:r>
            <a:r>
              <a:rPr sz="700" b="1" spc="-20" dirty="0">
                <a:solidFill>
                  <a:srgbClr val="0A1627"/>
                </a:solidFill>
                <a:latin typeface="EYInterstate"/>
                <a:cs typeface="EYInterstate"/>
              </a:rPr>
              <a:t>OT 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Risk </a:t>
            </a:r>
            <a:r>
              <a:rPr sz="700" b="1" spc="-20" dirty="0">
                <a:solidFill>
                  <a:srgbClr val="0A1627"/>
                </a:solidFill>
                <a:latin typeface="EYInterstate"/>
                <a:cs typeface="EYInterstate"/>
              </a:rPr>
              <a:t>Visibility Network 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Analytics</a:t>
            </a:r>
            <a:r>
              <a:rPr sz="700" b="1" spc="-15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Responding 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to cyber risk </a:t>
            </a:r>
            <a:r>
              <a:rPr sz="7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digital </a:t>
            </a:r>
            <a:r>
              <a:rPr sz="7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transformation</a:t>
            </a:r>
            <a:endParaRPr sz="700">
              <a:latin typeface="EYInterstate Light"/>
              <a:cs typeface="EYInterstate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300" y="1469966"/>
            <a:ext cx="28568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OT </a:t>
            </a:r>
            <a:r>
              <a:rPr spc="-40" dirty="0"/>
              <a:t>network</a:t>
            </a:r>
            <a:r>
              <a:rPr spc="-105" dirty="0"/>
              <a:t> </a:t>
            </a:r>
            <a:r>
              <a:rPr spc="-30" dirty="0"/>
              <a:t>visibility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7299" y="2248046"/>
            <a:ext cx="7073900" cy="5396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5725">
              <a:lnSpc>
                <a:spcPct val="118400"/>
              </a:lnSpc>
              <a:spcBef>
                <a:spcPts val="100"/>
              </a:spcBef>
            </a:pP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Until </a:t>
            </a:r>
            <a:r>
              <a:rPr sz="95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recently,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cybersecurity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programs were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typically limited to </a:t>
            </a:r>
            <a:r>
              <a:rPr sz="95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an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cyber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assessment because there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was </a:t>
            </a:r>
            <a:r>
              <a:rPr sz="95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lack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safe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 network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monitoring tools.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Traditional OT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assessments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were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based </a:t>
            </a:r>
            <a:r>
              <a:rPr sz="95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on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subject-matter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resource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opinions and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stakeholder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interviews 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held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to understand how </a:t>
            </a:r>
            <a:r>
              <a:rPr sz="95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an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environment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compares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with </a:t>
            </a:r>
            <a:r>
              <a:rPr sz="95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standard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(typically NIST);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maturity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score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assigned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was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usually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driven  by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1-to-5 ranking </a:t>
            </a:r>
            <a:r>
              <a:rPr sz="95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system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Capability Maturity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Model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Integration (CMMI). The interview data would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then </a:t>
            </a:r>
            <a:r>
              <a:rPr sz="95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be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supported with 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observational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findings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from </a:t>
            </a:r>
            <a:r>
              <a:rPr sz="95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site </a:t>
            </a:r>
            <a:r>
              <a:rPr sz="95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or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plant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walk-through. Historically,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this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approach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was better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suited for programmatic </a:t>
            </a:r>
            <a:r>
              <a:rPr sz="95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reviews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limited to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surface-level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information. </a:t>
            </a:r>
            <a:r>
              <a:rPr sz="95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As </a:t>
            </a:r>
            <a:r>
              <a:rPr sz="95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result,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findings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were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vague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inconsistent,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with </a:t>
            </a:r>
            <a:r>
              <a:rPr sz="95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no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distinct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road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map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to</a:t>
            </a:r>
            <a:r>
              <a:rPr sz="950" b="0" spc="-6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remediation.</a:t>
            </a:r>
            <a:endParaRPr sz="950">
              <a:latin typeface="EYInterstate Light"/>
              <a:cs typeface="EYInterstate Light"/>
            </a:endParaRPr>
          </a:p>
          <a:p>
            <a:pPr marL="12700" marR="106045">
              <a:lnSpc>
                <a:spcPct val="118400"/>
              </a:lnSpc>
              <a:spcBef>
                <a:spcPts val="600"/>
              </a:spcBef>
            </a:pP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Many companies would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try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to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augment this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traditional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assessment approach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with </a:t>
            </a:r>
            <a:r>
              <a:rPr sz="95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IT-based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tools to scan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their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ICS 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networks </a:t>
            </a:r>
            <a:r>
              <a:rPr sz="95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in an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attempt to collect data from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assets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across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their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networks. </a:t>
            </a:r>
            <a:r>
              <a:rPr sz="95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However,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typical </a:t>
            </a:r>
            <a:r>
              <a:rPr sz="95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IT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tools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use </a:t>
            </a:r>
            <a:r>
              <a:rPr sz="95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an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active approach to  assess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networks </a:t>
            </a:r>
            <a:r>
              <a:rPr sz="95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or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lack the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ability to properly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evaluate OT protocols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required for </a:t>
            </a:r>
            <a:r>
              <a:rPr sz="95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OT-specific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risk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identification. Because of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this 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active scanning,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end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points </a:t>
            </a:r>
            <a:r>
              <a:rPr sz="950" b="0" dirty="0">
                <a:solidFill>
                  <a:srgbClr val="0A1627"/>
                </a:solidFill>
                <a:latin typeface="EYInterstate Light"/>
                <a:cs typeface="EYInterstate Light"/>
              </a:rPr>
              <a:t>—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typically programmable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logic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controllers (PLCs) </a:t>
            </a:r>
            <a:r>
              <a:rPr sz="950" b="0" dirty="0">
                <a:solidFill>
                  <a:srgbClr val="0A1627"/>
                </a:solidFill>
                <a:latin typeface="EYInterstate Light"/>
                <a:cs typeface="EYInterstate Light"/>
              </a:rPr>
              <a:t>—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were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overloaded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with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 traffic,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leading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to  PLC crashes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reboots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due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to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memory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buffer overloads. The consequences of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active </a:t>
            </a:r>
            <a:r>
              <a:rPr sz="95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IT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scanning approach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have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been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quite 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devastating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to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networks: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loss of production, increased maintenance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efforts,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deficiencies </a:t>
            </a:r>
            <a:r>
              <a:rPr sz="95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in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health and</a:t>
            </a:r>
            <a:r>
              <a:rPr sz="950" b="0" spc="2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95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safety.</a:t>
            </a:r>
            <a:endParaRPr sz="950">
              <a:latin typeface="EYInterstate Light"/>
              <a:cs typeface="EYInterstate Light"/>
            </a:endParaRPr>
          </a:p>
          <a:p>
            <a:pPr marL="12700" marR="5080">
              <a:lnSpc>
                <a:spcPct val="118400"/>
              </a:lnSpc>
              <a:spcBef>
                <a:spcPts val="600"/>
              </a:spcBef>
            </a:pP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Enter </a:t>
            </a:r>
            <a:r>
              <a:rPr sz="95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an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alternative: </a:t>
            </a:r>
            <a:r>
              <a:rPr sz="95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new generation of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network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tools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that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are passive </a:t>
            </a:r>
            <a:r>
              <a:rPr sz="95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in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nature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built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specifically for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both the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security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challenges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95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OT-ICS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environment. These tools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represent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latest evolution of </a:t>
            </a:r>
            <a:r>
              <a:rPr sz="95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data collection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using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safe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reliable  technologies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95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techniques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such</a:t>
            </a:r>
            <a:r>
              <a:rPr sz="950" b="0" spc="-4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95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as:</a:t>
            </a:r>
            <a:endParaRPr sz="950">
              <a:latin typeface="EYInterstate Light"/>
              <a:cs typeface="EYInterstate Light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Collection of data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packet captures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via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third-party</a:t>
            </a:r>
            <a:r>
              <a:rPr sz="1000" b="0" spc="-4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software</a:t>
            </a:r>
            <a:endParaRPr sz="1000">
              <a:latin typeface="EYInterstate Light"/>
              <a:cs typeface="EYInterstate Light"/>
            </a:endParaRPr>
          </a:p>
          <a:p>
            <a:pPr marL="241300" indent="-228600">
              <a:lnSpc>
                <a:spcPct val="100000"/>
              </a:lnSpc>
              <a:spcBef>
                <a:spcPts val="75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Use of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span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port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from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</a:t>
            </a:r>
            <a:r>
              <a:rPr sz="1000" b="0" spc="-9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switch</a:t>
            </a:r>
            <a:endParaRPr sz="1000">
              <a:latin typeface="EYInterstate Light"/>
              <a:cs typeface="EYInterstate Light"/>
            </a:endParaRPr>
          </a:p>
          <a:p>
            <a:pPr marL="241300" indent="-228600">
              <a:lnSpc>
                <a:spcPct val="100000"/>
              </a:lnSpc>
              <a:spcBef>
                <a:spcPts val="75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Next-generation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 firewalls</a:t>
            </a:r>
            <a:endParaRPr sz="1000">
              <a:latin typeface="EYInterstate Light"/>
              <a:cs typeface="EYInterstate Light"/>
            </a:endParaRPr>
          </a:p>
          <a:p>
            <a:pPr marL="241300" indent="-228600">
              <a:lnSpc>
                <a:spcPct val="100000"/>
              </a:lnSpc>
              <a:spcBef>
                <a:spcPts val="75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Security information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event</a:t>
            </a:r>
            <a:r>
              <a:rPr sz="1000" b="0" spc="-4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management</a:t>
            </a:r>
            <a:endParaRPr sz="1000">
              <a:latin typeface="EYInterstate Light"/>
              <a:cs typeface="EYInterstate Light"/>
            </a:endParaRPr>
          </a:p>
          <a:p>
            <a:pPr marL="241300" indent="-228600">
              <a:lnSpc>
                <a:spcPct val="100000"/>
              </a:lnSpc>
              <a:spcBef>
                <a:spcPts val="75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Third-party OT network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monitoring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tools</a:t>
            </a:r>
            <a:endParaRPr sz="1000">
              <a:latin typeface="EYInterstate Light"/>
              <a:cs typeface="EYInterstate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A1627"/>
              </a:buClr>
              <a:buFont typeface="EYInterstate Light"/>
              <a:buChar char="•"/>
            </a:pPr>
            <a:endParaRPr sz="950">
              <a:latin typeface="EYInterstate Light"/>
              <a:cs typeface="EYInterstate Light"/>
            </a:endParaRPr>
          </a:p>
          <a:p>
            <a:pPr marL="12700" marR="3758565">
              <a:lnSpc>
                <a:spcPct val="112500"/>
              </a:lnSpc>
            </a:pP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These new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third-party network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monitoring tools can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take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in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passive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data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packet captures, process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information and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generate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useful alerts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data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such</a:t>
            </a:r>
            <a:r>
              <a:rPr sz="1000" b="0" spc="-5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as:</a:t>
            </a:r>
            <a:endParaRPr sz="1000">
              <a:latin typeface="EYInterstate Light"/>
              <a:cs typeface="EYInterstate Light"/>
            </a:endParaRPr>
          </a:p>
          <a:p>
            <a:pPr marL="241300" indent="-228600">
              <a:lnSpc>
                <a:spcPct val="100000"/>
              </a:lnSpc>
              <a:spcBef>
                <a:spcPts val="75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Asset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inventory</a:t>
            </a:r>
            <a:endParaRPr sz="1000">
              <a:latin typeface="EYInterstate Light"/>
              <a:cs typeface="EYInterstate Light"/>
            </a:endParaRPr>
          </a:p>
          <a:p>
            <a:pPr marL="241300" indent="-228600">
              <a:lnSpc>
                <a:spcPct val="100000"/>
              </a:lnSpc>
              <a:spcBef>
                <a:spcPts val="75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mapping</a:t>
            </a:r>
            <a:endParaRPr sz="1000">
              <a:latin typeface="EYInterstate Light"/>
              <a:cs typeface="EYInterstate Light"/>
            </a:endParaRPr>
          </a:p>
          <a:p>
            <a:pPr marL="241300" indent="-228600">
              <a:lnSpc>
                <a:spcPct val="100000"/>
              </a:lnSpc>
              <a:spcBef>
                <a:spcPts val="75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Industrial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protocol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analysis</a:t>
            </a:r>
            <a:endParaRPr sz="1000">
              <a:latin typeface="EYInterstate Light"/>
              <a:cs typeface="EYInterstate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544800" cy="811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19698" y="1494052"/>
            <a:ext cx="662559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0" spc="-35" dirty="0">
                <a:solidFill>
                  <a:srgbClr val="54606B"/>
                </a:solidFill>
                <a:latin typeface="EYInterstate Light"/>
                <a:cs typeface="EYInterstate Light"/>
              </a:rPr>
              <a:t>EY </a:t>
            </a:r>
            <a:r>
              <a:rPr sz="2500" b="0" spc="-50" dirty="0">
                <a:solidFill>
                  <a:srgbClr val="54606B"/>
                </a:solidFill>
                <a:latin typeface="EYInterstate Light"/>
                <a:cs typeface="EYInterstate Light"/>
              </a:rPr>
              <a:t>OT </a:t>
            </a:r>
            <a:r>
              <a:rPr sz="2500" b="0" spc="-10" dirty="0">
                <a:solidFill>
                  <a:srgbClr val="54606B"/>
                </a:solidFill>
                <a:latin typeface="EYInterstate Light"/>
                <a:cs typeface="EYInterstate Light"/>
              </a:rPr>
              <a:t>Risk </a:t>
            </a:r>
            <a:r>
              <a:rPr sz="2500" b="0" spc="-35" dirty="0">
                <a:solidFill>
                  <a:srgbClr val="54606B"/>
                </a:solidFill>
                <a:latin typeface="EYInterstate Light"/>
                <a:cs typeface="EYInterstate Light"/>
              </a:rPr>
              <a:t>Visibility </a:t>
            </a:r>
            <a:r>
              <a:rPr sz="2500" b="0" spc="-40" dirty="0">
                <a:solidFill>
                  <a:srgbClr val="54606B"/>
                </a:solidFill>
                <a:latin typeface="EYInterstate Light"/>
                <a:cs typeface="EYInterstate Light"/>
              </a:rPr>
              <a:t>Network </a:t>
            </a:r>
            <a:r>
              <a:rPr sz="2500" b="0" spc="-30" dirty="0">
                <a:solidFill>
                  <a:srgbClr val="54606B"/>
                </a:solidFill>
                <a:latin typeface="EYInterstate Light"/>
                <a:cs typeface="EYInterstate Light"/>
              </a:rPr>
              <a:t>Analytics</a:t>
            </a:r>
            <a:r>
              <a:rPr sz="2500" b="0" spc="-135" dirty="0">
                <a:solidFill>
                  <a:srgbClr val="54606B"/>
                </a:solidFill>
                <a:latin typeface="EYInterstate Light"/>
                <a:cs typeface="EYInterstate Light"/>
              </a:rPr>
              <a:t> </a:t>
            </a:r>
            <a:r>
              <a:rPr sz="2500" b="0" spc="-30" dirty="0">
                <a:solidFill>
                  <a:srgbClr val="54606B"/>
                </a:solidFill>
                <a:latin typeface="EYInterstate Light"/>
                <a:cs typeface="EYInterstate Light"/>
              </a:rPr>
              <a:t>solution</a:t>
            </a:r>
            <a:endParaRPr sz="2500">
              <a:latin typeface="EYInterstate Light"/>
              <a:cs typeface="EYInterstate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19698" y="2254389"/>
            <a:ext cx="7047230" cy="334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145">
              <a:lnSpc>
                <a:spcPct val="112500"/>
              </a:lnSpc>
              <a:spcBef>
                <a:spcPts val="100"/>
              </a:spcBef>
            </a:pP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While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cybersecurity tools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are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very useful, most point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solutions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on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their own still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lack 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ability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to provide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necessary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insights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comprehensive view of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that maps back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to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organization’s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cybersecurity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program. 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For 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example, take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firewall,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which virtually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every network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has. Then consider how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its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placement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was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determined, 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what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rules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were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selected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who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maintains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it.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Deploying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firewall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not just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matter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adding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or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dropping another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element. </a:t>
            </a:r>
            <a:r>
              <a:rPr sz="1000" b="0" spc="-60" dirty="0">
                <a:solidFill>
                  <a:srgbClr val="0A1627"/>
                </a:solidFill>
                <a:latin typeface="EYInterstate Light"/>
                <a:cs typeface="EYInterstate Light"/>
              </a:rPr>
              <a:t>To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be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effective,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must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be part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larger cybersecurity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program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just as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deploying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any OT network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tools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should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be.</a:t>
            </a:r>
            <a:endParaRPr sz="1000">
              <a:latin typeface="EYInterstate Light"/>
              <a:cs typeface="EYInterstate Light"/>
            </a:endParaRPr>
          </a:p>
          <a:p>
            <a:pPr marL="12700" marR="58419">
              <a:lnSpc>
                <a:spcPct val="112500"/>
              </a:lnSpc>
              <a:spcBef>
                <a:spcPts val="600"/>
              </a:spcBef>
            </a:pP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It is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important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to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understand that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cybersecurity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stakeholders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ICS asset owners may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have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blind spots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within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their  operations that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completely passive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ICS cybersecurity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solution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cannot resolve.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Incomplete asset information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insufficient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device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visibility resulting from dormant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legacy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ICS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devices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can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expose networks to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risks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vulnerabilities. OT operators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must demand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quantitative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factual device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data to enhance visibility into their security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posture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gain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improved,  repeatable process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for compliance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support.</a:t>
            </a:r>
            <a:endParaRPr sz="1000">
              <a:latin typeface="EYInterstate Light"/>
              <a:cs typeface="EYInterstate Light"/>
            </a:endParaRPr>
          </a:p>
          <a:p>
            <a:pPr marL="12700" marR="5080">
              <a:lnSpc>
                <a:spcPct val="112500"/>
              </a:lnSpc>
              <a:spcBef>
                <a:spcPts val="600"/>
              </a:spcBef>
            </a:pP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While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network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monitoring tools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are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necessary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part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cybersecurity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program,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teams have recognized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that 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when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these tools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are first deployed,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they can easily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leave OT operators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drowning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data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starving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for information.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Imagine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installing this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kind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tool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on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20-year-old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network,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getting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20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years’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worth of</a:t>
            </a:r>
            <a:r>
              <a:rPr sz="1000" b="0" spc="-114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alerts.</a:t>
            </a:r>
            <a:endParaRPr sz="1000">
              <a:latin typeface="EYInterstate Light"/>
              <a:cs typeface="EYInterstate Light"/>
            </a:endParaRPr>
          </a:p>
          <a:p>
            <a:pPr marL="12700" marR="158750">
              <a:lnSpc>
                <a:spcPct val="112500"/>
              </a:lnSpc>
              <a:spcBef>
                <a:spcPts val="600"/>
              </a:spcBef>
            </a:pP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 EY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Risk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Visibility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Analytics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solution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—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RV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for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short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—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complements these tools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with an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engine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powered  by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AI-based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advanced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analytics that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takes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data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provides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information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to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guide cybersecurity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efforts.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RV provides 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comprehensive, quantitative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factual data-based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view of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environment that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drives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actionable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information,</a:t>
            </a:r>
            <a:endParaRPr sz="1000">
              <a:latin typeface="EYInterstate Light"/>
              <a:cs typeface="EYInterstate Light"/>
            </a:endParaRPr>
          </a:p>
          <a:p>
            <a:pPr marL="12700" marR="45720">
              <a:lnSpc>
                <a:spcPct val="112500"/>
              </a:lnSpc>
            </a:pP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correlating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ICS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networks’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cyber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risks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with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their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potential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impacts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on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business.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solution, which includes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two distinctive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risk visibility services,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helps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companies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make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most of their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investments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network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monitoring</a:t>
            </a:r>
            <a:r>
              <a:rPr sz="1000" b="0" spc="-8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tools.</a:t>
            </a:r>
            <a:endParaRPr sz="1000">
              <a:latin typeface="EYInterstate Light"/>
              <a:cs typeface="EYInterstate Light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133981" y="5773445"/>
          <a:ext cx="7051040" cy="2148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0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0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800" b="0" spc="-20" dirty="0">
                          <a:latin typeface="EYInterstate Light"/>
                          <a:cs typeface="EYInterstate Light"/>
                        </a:rPr>
                        <a:t>What </a:t>
                      </a:r>
                      <a:r>
                        <a:rPr sz="800" b="0" spc="-15" dirty="0">
                          <a:latin typeface="EYInterstate Light"/>
                          <a:cs typeface="EYInterstate Light"/>
                        </a:rPr>
                        <a:t>EY </a:t>
                      </a:r>
                      <a:r>
                        <a:rPr sz="800" b="0" spc="-20" dirty="0">
                          <a:latin typeface="EYInterstate Light"/>
                          <a:cs typeface="EYInterstate Light"/>
                        </a:rPr>
                        <a:t>RV can</a:t>
                      </a:r>
                      <a:r>
                        <a:rPr sz="800" b="0" spc="-90" dirty="0"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30" dirty="0">
                          <a:latin typeface="EYInterstate Light"/>
                          <a:cs typeface="EYInterstate Light"/>
                        </a:rPr>
                        <a:t>offer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81915" marB="0">
                    <a:solidFill>
                      <a:srgbClr val="FFE4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b="0" spc="-30" dirty="0">
                          <a:solidFill>
                            <a:srgbClr val="FFFFFF"/>
                          </a:solidFill>
                          <a:latin typeface="EYInterstate Light"/>
                          <a:cs typeface="EYInterstate Light"/>
                        </a:rPr>
                        <a:t>Values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30480" marB="0">
                    <a:solidFill>
                      <a:srgbClr val="7474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b="0" spc="-20" dirty="0">
                          <a:solidFill>
                            <a:srgbClr val="FFFFFF"/>
                          </a:solidFill>
                          <a:latin typeface="EYInterstate Light"/>
                          <a:cs typeface="EYInterstate Light"/>
                        </a:rPr>
                        <a:t>Capabilities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30480" marB="0">
                    <a:solidFill>
                      <a:srgbClr val="7474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b="0" spc="-25" dirty="0">
                          <a:solidFill>
                            <a:srgbClr val="FFFFFF"/>
                          </a:solidFill>
                          <a:latin typeface="EYInterstate Light"/>
                          <a:cs typeface="EYInterstate Light"/>
                        </a:rPr>
                        <a:t>Outcomes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30480" marB="0">
                    <a:solidFill>
                      <a:srgbClr val="7474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769">
                <a:tc>
                  <a:txBody>
                    <a:bodyPr/>
                    <a:lstStyle/>
                    <a:p>
                      <a:pPr marL="123825" indent="-67310">
                        <a:lnSpc>
                          <a:spcPct val="100000"/>
                        </a:lnSpc>
                        <a:spcBef>
                          <a:spcPts val="290"/>
                        </a:spcBef>
                        <a:buChar char="•"/>
                        <a:tabLst>
                          <a:tab pos="124460" algn="l"/>
                        </a:tabLst>
                      </a:pPr>
                      <a:r>
                        <a:rPr sz="800" b="0" spc="-10" dirty="0">
                          <a:latin typeface="EYInterstate Light"/>
                          <a:cs typeface="EYInterstate Light"/>
                        </a:rPr>
                        <a:t>Agility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36830" marB="0"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0" marR="457834">
                        <a:lnSpc>
                          <a:spcPts val="919"/>
                        </a:lnSpc>
                        <a:spcBef>
                          <a:spcPts val="355"/>
                        </a:spcBef>
                        <a:buChar char="•"/>
                        <a:tabLst>
                          <a:tab pos="120650" algn="l"/>
                        </a:tabLst>
                      </a:pP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Methodology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and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approach designed</a:t>
                      </a:r>
                      <a:r>
                        <a:rPr sz="800" b="0" spc="-14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for  scalability </a:t>
                      </a:r>
                      <a:r>
                        <a:rPr sz="800" b="0" spc="-1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in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multi-site OT</a:t>
                      </a:r>
                      <a:r>
                        <a:rPr sz="800" b="0" spc="-9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environments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0014" indent="-63500">
                        <a:lnSpc>
                          <a:spcPts val="940"/>
                        </a:lnSpc>
                        <a:spcBef>
                          <a:spcPts val="290"/>
                        </a:spcBef>
                        <a:buChar char="•"/>
                        <a:tabLst>
                          <a:tab pos="120650" algn="l"/>
                        </a:tabLst>
                      </a:pP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Heightened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technical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risk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identification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of</a:t>
                      </a:r>
                      <a:r>
                        <a:rPr sz="800" b="0" spc="-11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OT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  <a:p>
                      <a:pPr marL="57150">
                        <a:lnSpc>
                          <a:spcPts val="940"/>
                        </a:lnSpc>
                      </a:pP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systems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36830" marB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262">
                <a:tc>
                  <a:txBody>
                    <a:bodyPr/>
                    <a:lstStyle/>
                    <a:p>
                      <a:pPr marL="123825" indent="-67310">
                        <a:lnSpc>
                          <a:spcPct val="100000"/>
                        </a:lnSpc>
                        <a:spcBef>
                          <a:spcPts val="195"/>
                        </a:spcBef>
                        <a:buChar char="•"/>
                        <a:tabLst>
                          <a:tab pos="124460" algn="l"/>
                        </a:tabLst>
                      </a:pPr>
                      <a:r>
                        <a:rPr sz="800" b="0" spc="-5" dirty="0">
                          <a:latin typeface="EYInterstate Light"/>
                          <a:cs typeface="EYInterstate Light"/>
                        </a:rPr>
                        <a:t>Visibility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  <a:buFont typeface="EYInterstate Light"/>
                        <a:buChar char="•"/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3825" indent="-67310">
                        <a:lnSpc>
                          <a:spcPts val="875"/>
                        </a:lnSpc>
                        <a:buChar char="•"/>
                        <a:tabLst>
                          <a:tab pos="124460" algn="l"/>
                        </a:tabLst>
                      </a:pPr>
                      <a:r>
                        <a:rPr sz="800" b="0" spc="-10" dirty="0">
                          <a:latin typeface="EYInterstate Light"/>
                          <a:cs typeface="EYInterstate Light"/>
                        </a:rPr>
                        <a:t>Repeatability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24765" marB="0"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0014" indent="-6350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120650" algn="l"/>
                        </a:tabLst>
                      </a:pP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Threat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modeling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of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process</a:t>
                      </a:r>
                      <a:r>
                        <a:rPr sz="800" b="0" spc="-8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controls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25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0" marR="546100">
                        <a:lnSpc>
                          <a:spcPts val="919"/>
                        </a:lnSpc>
                        <a:buChar char="•"/>
                        <a:tabLst>
                          <a:tab pos="120650" algn="l"/>
                        </a:tabLst>
                      </a:pP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Enhanced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operational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visibility into OT 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environments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3810" marB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3825" indent="-67310">
                        <a:lnSpc>
                          <a:spcPct val="100000"/>
                        </a:lnSpc>
                        <a:buChar char="•"/>
                        <a:tabLst>
                          <a:tab pos="124460" algn="l"/>
                        </a:tabLst>
                      </a:pPr>
                      <a:r>
                        <a:rPr sz="800" b="0" spc="-10" dirty="0">
                          <a:latin typeface="EYInterstate Light"/>
                          <a:cs typeface="EYInterstate Light"/>
                        </a:rPr>
                        <a:t>Actionability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5080" marB="0"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0" marR="230504">
                        <a:lnSpc>
                          <a:spcPts val="919"/>
                        </a:lnSpc>
                        <a:spcBef>
                          <a:spcPts val="10"/>
                        </a:spcBef>
                        <a:buChar char="•"/>
                        <a:tabLst>
                          <a:tab pos="120650" algn="l"/>
                        </a:tabLst>
                      </a:pP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Robust, quantitative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knowledge base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of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cyber 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risks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20014" indent="-63500">
                        <a:lnSpc>
                          <a:spcPct val="100000"/>
                        </a:lnSpc>
                        <a:buChar char="•"/>
                        <a:tabLst>
                          <a:tab pos="120650" algn="l"/>
                        </a:tabLst>
                      </a:pP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Rapid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ROI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from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passive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tools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and</a:t>
                      </a:r>
                      <a:r>
                        <a:rPr sz="800" b="0" spc="-13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techniques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11760">
                        <a:lnSpc>
                          <a:spcPts val="919"/>
                        </a:lnSpc>
                        <a:spcBef>
                          <a:spcPts val="470"/>
                        </a:spcBef>
                        <a:buChar char="•"/>
                        <a:tabLst>
                          <a:tab pos="120650" algn="l"/>
                        </a:tabLst>
                      </a:pP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Customized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dashboards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providing views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of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risks, 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vulnerabilities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and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vulnerability</a:t>
                      </a:r>
                      <a:r>
                        <a:rPr sz="800" b="0" spc="-6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mapping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596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56845">
                        <a:lnSpc>
                          <a:spcPts val="919"/>
                        </a:lnSpc>
                        <a:spcBef>
                          <a:spcPts val="470"/>
                        </a:spcBef>
                        <a:buChar char="•"/>
                        <a:tabLst>
                          <a:tab pos="120650" algn="l"/>
                        </a:tabLst>
                      </a:pP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Increased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cyber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risk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monitoring from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the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board 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to field</a:t>
                      </a:r>
                      <a:r>
                        <a:rPr sz="800" b="0" spc="-5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operations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59690" marB="0">
                    <a:lnL w="3175">
                      <a:solidFill>
                        <a:srgbClr val="000000"/>
                      </a:solidFill>
                      <a:prstDash val="solid"/>
                    </a:lnL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119698" y="8092923"/>
            <a:ext cx="7078345" cy="1628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0A1627"/>
                </a:solidFill>
                <a:latin typeface="EYInterstate"/>
                <a:cs typeface="EYInterstate"/>
              </a:rPr>
              <a:t>Phase </a:t>
            </a:r>
            <a:r>
              <a:rPr sz="1000" b="1" spc="-10" dirty="0">
                <a:solidFill>
                  <a:srgbClr val="0A1627"/>
                </a:solidFill>
                <a:latin typeface="EYInterstate"/>
                <a:cs typeface="EYInterstate"/>
              </a:rPr>
              <a:t>1: </a:t>
            </a:r>
            <a:r>
              <a:rPr sz="1000" b="1" spc="-20" dirty="0">
                <a:solidFill>
                  <a:srgbClr val="0A1627"/>
                </a:solidFill>
                <a:latin typeface="EYInterstate"/>
                <a:cs typeface="EYInterstate"/>
              </a:rPr>
              <a:t>RV</a:t>
            </a:r>
            <a:r>
              <a:rPr sz="1000" b="1" spc="-5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1000" b="1" spc="-20" dirty="0">
                <a:solidFill>
                  <a:srgbClr val="0A1627"/>
                </a:solidFill>
                <a:latin typeface="EYInterstate"/>
                <a:cs typeface="EYInterstate"/>
              </a:rPr>
              <a:t>Operational</a:t>
            </a:r>
            <a:endParaRPr sz="1000">
              <a:latin typeface="EYInterstate"/>
              <a:cs typeface="EYInterstate"/>
            </a:endParaRPr>
          </a:p>
          <a:p>
            <a:pPr marL="12700" marR="36830">
              <a:lnSpc>
                <a:spcPct val="112500"/>
              </a:lnSpc>
              <a:spcBef>
                <a:spcPts val="600"/>
              </a:spcBef>
            </a:pP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Our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solution’s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RV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Operational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service 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draws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from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traditional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OT assessment step.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As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detailed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previously,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data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is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collected  through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on-site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operational interviews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with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stakeholders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site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walk-throughs.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After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 findings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are analyzed, security 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ratings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based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on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traditional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CMMI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levels are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assigned and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ultimately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presented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to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stakeholders.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EY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RV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is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flexible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that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it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can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use  the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NIST Cybersecurity 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Framework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(CSF), NIST 800-82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or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customer-defined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standards.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Although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this type of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operational</a:t>
            </a:r>
            <a:r>
              <a:rPr sz="1000" b="0" spc="-18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data</a:t>
            </a:r>
            <a:endParaRPr sz="1000">
              <a:latin typeface="EYInterstate Light"/>
              <a:cs typeface="EYInterstate Light"/>
            </a:endParaRPr>
          </a:p>
          <a:p>
            <a:pPr marL="12700" marR="173990">
              <a:lnSpc>
                <a:spcPct val="112500"/>
              </a:lnSpc>
            </a:pP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subjective and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qualitative,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it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helps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distinguish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reality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from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perceptions. Furthermore,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these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findings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drive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strategy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for an  OT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cybersecurity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program.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One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of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more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important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features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of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EY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RV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is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inclusion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of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each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site’s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business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risks,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which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we</a:t>
            </a:r>
            <a:endParaRPr sz="1000">
              <a:latin typeface="EYInterstate Light"/>
              <a:cs typeface="EYInterstate 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EYInterstate Light"/>
              <a:cs typeface="EYInterstate Light"/>
            </a:endParaRPr>
          </a:p>
          <a:p>
            <a:pPr marL="3221355">
              <a:lnSpc>
                <a:spcPct val="100000"/>
              </a:lnSpc>
              <a:tabLst>
                <a:tab pos="7009765" algn="l"/>
              </a:tabLst>
            </a:pP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E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Y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1" spc="-40" dirty="0">
                <a:solidFill>
                  <a:srgbClr val="0A1627"/>
                </a:solidFill>
                <a:latin typeface="EYInterstate"/>
                <a:cs typeface="EYInterstate"/>
              </a:rPr>
              <a:t>O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T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Ris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k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1" spc="-25" dirty="0">
                <a:solidFill>
                  <a:srgbClr val="0A1627"/>
                </a:solidFill>
                <a:latin typeface="EYInterstate"/>
                <a:cs typeface="EYInterstate"/>
              </a:rPr>
              <a:t>V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isibili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t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y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N</a:t>
            </a:r>
            <a:r>
              <a:rPr sz="700" b="1" spc="-20" dirty="0">
                <a:solidFill>
                  <a:srgbClr val="0A1627"/>
                </a:solidFill>
                <a:latin typeface="EYInterstate"/>
                <a:cs typeface="EYInterstate"/>
              </a:rPr>
              <a:t>e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tw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or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k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Analyti</a:t>
            </a:r>
            <a:r>
              <a:rPr sz="700" b="1" spc="-20" dirty="0">
                <a:solidFill>
                  <a:srgbClr val="0A1627"/>
                </a:solidFill>
                <a:latin typeface="EYInterstate"/>
                <a:cs typeface="EYInterstate"/>
              </a:rPr>
              <a:t>c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s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7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spondin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g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t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o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7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ybe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ris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k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an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d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digi</a:t>
            </a:r>
            <a:r>
              <a:rPr sz="7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t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l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</a:t>
            </a:r>
            <a:r>
              <a:rPr sz="7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an</a:t>
            </a:r>
            <a:r>
              <a:rPr sz="7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s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f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ormatio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n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|	</a:t>
            </a:r>
            <a:r>
              <a:rPr sz="700" dirty="0">
                <a:solidFill>
                  <a:srgbClr val="0A1627"/>
                </a:solidFill>
                <a:latin typeface="EYInterstate"/>
                <a:cs typeface="EYInterstate"/>
              </a:rPr>
              <a:t>4</a:t>
            </a:r>
            <a:endParaRPr sz="700">
              <a:latin typeface="EYInterstate"/>
              <a:cs typeface="EYInterstat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67200" y="5107990"/>
            <a:ext cx="3445192" cy="4230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9999" y="2139695"/>
            <a:ext cx="7052945" cy="0"/>
          </a:xfrm>
          <a:custGeom>
            <a:avLst/>
            <a:gdLst/>
            <a:ahLst/>
            <a:cxnLst/>
            <a:rect l="l" t="t" r="r" b="b"/>
            <a:pathLst>
              <a:path w="7052945">
                <a:moveTo>
                  <a:pt x="0" y="0"/>
                </a:moveTo>
                <a:lnTo>
                  <a:pt x="7052398" y="0"/>
                </a:lnTo>
              </a:path>
            </a:pathLst>
          </a:custGeom>
          <a:ln w="12700">
            <a:solidFill>
              <a:srgbClr val="546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32398" y="2139695"/>
            <a:ext cx="7052945" cy="0"/>
          </a:xfrm>
          <a:custGeom>
            <a:avLst/>
            <a:gdLst/>
            <a:ahLst/>
            <a:cxnLst/>
            <a:rect l="l" t="t" r="r" b="b"/>
            <a:pathLst>
              <a:path w="7052944">
                <a:moveTo>
                  <a:pt x="0" y="0"/>
                </a:moveTo>
                <a:lnTo>
                  <a:pt x="7052398" y="0"/>
                </a:lnTo>
              </a:path>
            </a:pathLst>
          </a:custGeom>
          <a:ln w="12700">
            <a:solidFill>
              <a:srgbClr val="546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86600"/>
            <a:ext cx="77724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300" y="9588500"/>
            <a:ext cx="38703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0185" algn="l"/>
              </a:tabLst>
            </a:pPr>
            <a:r>
              <a:rPr sz="700" dirty="0">
                <a:solidFill>
                  <a:srgbClr val="FFFFFF"/>
                </a:solidFill>
                <a:latin typeface="EYInterstate"/>
                <a:cs typeface="EYInterstate"/>
              </a:rPr>
              <a:t>5	</a:t>
            </a:r>
            <a:r>
              <a:rPr sz="700" b="1" dirty="0">
                <a:solidFill>
                  <a:srgbClr val="FFFFFF"/>
                </a:solidFill>
                <a:latin typeface="EYInterstate"/>
                <a:cs typeface="EYInterstate"/>
              </a:rPr>
              <a:t>| </a:t>
            </a:r>
            <a:r>
              <a:rPr sz="700" b="1" spc="-15" dirty="0">
                <a:solidFill>
                  <a:srgbClr val="FFFFFF"/>
                </a:solidFill>
                <a:latin typeface="EYInterstate"/>
                <a:cs typeface="EYInterstate"/>
              </a:rPr>
              <a:t>EY </a:t>
            </a:r>
            <a:r>
              <a:rPr sz="700" b="1" spc="-20" dirty="0">
                <a:solidFill>
                  <a:srgbClr val="FFFFFF"/>
                </a:solidFill>
                <a:latin typeface="EYInterstate"/>
                <a:cs typeface="EYInterstate"/>
              </a:rPr>
              <a:t>OT </a:t>
            </a:r>
            <a:r>
              <a:rPr sz="700" b="1" spc="-15" dirty="0">
                <a:solidFill>
                  <a:srgbClr val="FFFFFF"/>
                </a:solidFill>
                <a:latin typeface="EYInterstate"/>
                <a:cs typeface="EYInterstate"/>
              </a:rPr>
              <a:t>Risk </a:t>
            </a:r>
            <a:r>
              <a:rPr sz="700" b="1" spc="-20" dirty="0">
                <a:solidFill>
                  <a:srgbClr val="FFFFFF"/>
                </a:solidFill>
                <a:latin typeface="EYInterstate"/>
                <a:cs typeface="EYInterstate"/>
              </a:rPr>
              <a:t>Visibility Network </a:t>
            </a:r>
            <a:r>
              <a:rPr sz="700" b="1" spc="-15" dirty="0">
                <a:solidFill>
                  <a:srgbClr val="FFFFFF"/>
                </a:solidFill>
                <a:latin typeface="EYInterstate"/>
                <a:cs typeface="EYInterstate"/>
              </a:rPr>
              <a:t>Analytics</a:t>
            </a:r>
            <a:r>
              <a:rPr sz="700" b="1" spc="-150" dirty="0">
                <a:solidFill>
                  <a:srgbClr val="FFFFFF"/>
                </a:solidFill>
                <a:latin typeface="EYInterstate"/>
                <a:cs typeface="EYInterstate"/>
              </a:rPr>
              <a:t> </a:t>
            </a:r>
            <a:r>
              <a:rPr sz="7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Responding </a:t>
            </a:r>
            <a:r>
              <a:rPr sz="7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to cyber risk </a:t>
            </a:r>
            <a:r>
              <a:rPr sz="700" b="0" spc="-10" dirty="0">
                <a:solidFill>
                  <a:srgbClr val="FFFFFF"/>
                </a:solidFill>
                <a:latin typeface="EYInterstate Light"/>
                <a:cs typeface="EYInterstate Light"/>
              </a:rPr>
              <a:t>and </a:t>
            </a:r>
            <a:r>
              <a:rPr sz="7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digital </a:t>
            </a:r>
            <a:r>
              <a:rPr sz="7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transformation</a:t>
            </a:r>
            <a:endParaRPr sz="700">
              <a:latin typeface="EYInterstate Light"/>
              <a:cs typeface="EYInterstate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5544800" cy="811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132394" y="1531619"/>
          <a:ext cx="7052945" cy="2113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6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6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b="0" spc="-20" dirty="0">
                          <a:solidFill>
                            <a:srgbClr val="FFFFFF"/>
                          </a:solidFill>
                          <a:latin typeface="EYInterstate Light"/>
                          <a:cs typeface="EYInterstate Light"/>
                        </a:rPr>
                        <a:t>Comparing</a:t>
                      </a:r>
                      <a:r>
                        <a:rPr sz="800" b="0" spc="-40" dirty="0">
                          <a:solidFill>
                            <a:srgbClr val="FFFFFF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0" dirty="0">
                          <a:solidFill>
                            <a:srgbClr val="FFFFFF"/>
                          </a:solidFill>
                          <a:latin typeface="EYInterstate Light"/>
                          <a:cs typeface="EYInterstate Light"/>
                        </a:rPr>
                        <a:t>capabilities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57150" marB="0">
                    <a:solidFill>
                      <a:srgbClr val="0A16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531"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70"/>
                        </a:spcBef>
                        <a:tabLst>
                          <a:tab pos="3568065" algn="l"/>
                        </a:tabLst>
                      </a:pPr>
                      <a:r>
                        <a:rPr sz="800" b="0" spc="-20" dirty="0">
                          <a:solidFill>
                            <a:srgbClr val="FFFFFF"/>
                          </a:solidFill>
                          <a:latin typeface="EYInterstate Light"/>
                          <a:cs typeface="EYInterstate Light"/>
                        </a:rPr>
                        <a:t>OT </a:t>
                      </a:r>
                      <a:r>
                        <a:rPr sz="800" b="0" spc="-25" dirty="0">
                          <a:solidFill>
                            <a:srgbClr val="FFFFFF"/>
                          </a:solidFill>
                          <a:latin typeface="EYInterstate Light"/>
                          <a:cs typeface="EYInterstate Light"/>
                        </a:rPr>
                        <a:t>network</a:t>
                      </a:r>
                      <a:r>
                        <a:rPr sz="800" b="0" spc="-40" dirty="0">
                          <a:solidFill>
                            <a:srgbClr val="FFFFFF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0" dirty="0">
                          <a:solidFill>
                            <a:srgbClr val="FFFFFF"/>
                          </a:solidFill>
                          <a:latin typeface="EYInterstate Light"/>
                          <a:cs typeface="EYInterstate Light"/>
                        </a:rPr>
                        <a:t>monitoring</a:t>
                      </a:r>
                      <a:r>
                        <a:rPr sz="800" b="0" spc="-30" dirty="0">
                          <a:solidFill>
                            <a:srgbClr val="FFFFFF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0" dirty="0">
                          <a:solidFill>
                            <a:srgbClr val="FFFFFF"/>
                          </a:solidFill>
                          <a:latin typeface="EYInterstate Light"/>
                          <a:cs typeface="EYInterstate Light"/>
                        </a:rPr>
                        <a:t>tools	</a:t>
                      </a:r>
                      <a:r>
                        <a:rPr sz="800" b="0" spc="-15" dirty="0">
                          <a:solidFill>
                            <a:srgbClr val="FFFFFF"/>
                          </a:solidFill>
                          <a:latin typeface="EYInterstate Light"/>
                          <a:cs typeface="EYInterstate Light"/>
                        </a:rPr>
                        <a:t>EY </a:t>
                      </a:r>
                      <a:r>
                        <a:rPr sz="800" b="0" spc="-20" dirty="0">
                          <a:solidFill>
                            <a:srgbClr val="FFFFFF"/>
                          </a:solidFill>
                          <a:latin typeface="EYInterstate Light"/>
                          <a:cs typeface="EYInterstate Light"/>
                        </a:rPr>
                        <a:t>RV</a:t>
                      </a:r>
                      <a:r>
                        <a:rPr sz="800" b="0" spc="-55" dirty="0">
                          <a:solidFill>
                            <a:srgbClr val="FFFFFF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5" dirty="0">
                          <a:solidFill>
                            <a:srgbClr val="FFFFFF"/>
                          </a:solidFill>
                          <a:latin typeface="EYInterstate Light"/>
                          <a:cs typeface="EYInterstate Light"/>
                        </a:rPr>
                        <a:t>solution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21590" marB="0">
                    <a:solidFill>
                      <a:srgbClr val="7474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Network</a:t>
                      </a:r>
                      <a:r>
                        <a:rPr sz="800" b="0" spc="-4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mapping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3937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Network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mapping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with risk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path</a:t>
                      </a:r>
                      <a:r>
                        <a:rPr sz="800" b="0" spc="-10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modeling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39370" marB="0">
                    <a:lnL w="3175">
                      <a:solidFill>
                        <a:srgbClr val="000000"/>
                      </a:solidFill>
                      <a:prstDash val="solid"/>
                    </a:lnL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378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Industrial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protocol</a:t>
                      </a:r>
                      <a:r>
                        <a:rPr sz="800" b="0" spc="-5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analysis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8001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42545">
                        <a:lnSpc>
                          <a:spcPts val="919"/>
                        </a:lnSpc>
                        <a:spcBef>
                          <a:spcPts val="235"/>
                        </a:spcBef>
                      </a:pP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Industrial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protocol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analysis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and risk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prioritization based </a:t>
                      </a:r>
                      <a:r>
                        <a:rPr sz="800" b="0" spc="-1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on </a:t>
                      </a:r>
                      <a:r>
                        <a:rPr sz="800" b="0" spc="-3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vendor,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patch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levels 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and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exposure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of</a:t>
                      </a:r>
                      <a:r>
                        <a:rPr sz="800" b="0" spc="-7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protocols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29845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376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Vulnerability</a:t>
                      </a:r>
                      <a:r>
                        <a:rPr sz="800" b="0" spc="-4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detection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8001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162560">
                        <a:lnSpc>
                          <a:spcPts val="919"/>
                        </a:lnSpc>
                        <a:spcBef>
                          <a:spcPts val="235"/>
                        </a:spcBef>
                      </a:pP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Vulnerability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detection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and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identification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of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top </a:t>
                      </a:r>
                      <a:r>
                        <a:rPr sz="800" b="0" spc="-1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10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prioritized risks based on  OT vendor</a:t>
                      </a:r>
                      <a:r>
                        <a:rPr sz="800" b="0" spc="-5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analysis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29845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624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Alerts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3365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Alerting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with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historical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trending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and</a:t>
                      </a:r>
                      <a:r>
                        <a:rPr sz="800" b="0" spc="-10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ranking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33655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624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Dashboards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of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collected</a:t>
                      </a:r>
                      <a:r>
                        <a:rPr sz="800" b="0" spc="-7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data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3365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Dashboards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with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decision-making</a:t>
                      </a:r>
                      <a:r>
                        <a:rPr sz="800" b="0" spc="-7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metrics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33655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378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b="0" spc="-8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N/A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8001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121285">
                        <a:lnSpc>
                          <a:spcPts val="919"/>
                        </a:lnSpc>
                        <a:spcBef>
                          <a:spcPts val="235"/>
                        </a:spcBef>
                      </a:pP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Insights into compliance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risk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based </a:t>
                      </a:r>
                      <a:r>
                        <a:rPr sz="800" b="0" spc="-1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on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industry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standards </a:t>
                      </a:r>
                      <a:r>
                        <a:rPr sz="800" b="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—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NIST 800-82 and  NIST</a:t>
                      </a:r>
                      <a:r>
                        <a:rPr sz="800" b="0" spc="-4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CSF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29845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376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b="0" spc="-8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N/A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8001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940"/>
                        </a:lnSpc>
                        <a:spcBef>
                          <a:spcPts val="170"/>
                        </a:spcBef>
                      </a:pP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Prioritized</a:t>
                      </a:r>
                      <a:r>
                        <a:rPr sz="800" b="0" spc="-3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risk</a:t>
                      </a:r>
                      <a:r>
                        <a:rPr sz="800" b="0" spc="-3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remediation</a:t>
                      </a:r>
                      <a:r>
                        <a:rPr sz="800" b="0" spc="-3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road</a:t>
                      </a:r>
                      <a:r>
                        <a:rPr sz="800" b="0" spc="-3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map</a:t>
                      </a:r>
                      <a:r>
                        <a:rPr sz="800" b="0" spc="-3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based</a:t>
                      </a:r>
                      <a:r>
                        <a:rPr sz="800" b="0" spc="-3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1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on</a:t>
                      </a:r>
                      <a:r>
                        <a:rPr sz="800" b="0" spc="-3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cyber</a:t>
                      </a:r>
                      <a:r>
                        <a:rPr sz="800" b="0" spc="-3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risk</a:t>
                      </a:r>
                      <a:r>
                        <a:rPr sz="800" b="0" spc="-3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and</a:t>
                      </a:r>
                      <a:r>
                        <a:rPr sz="800" b="0" spc="-3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vulnerabilities</a:t>
                      </a:r>
                      <a:r>
                        <a:rPr sz="800" b="0" spc="-3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in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  <a:p>
                      <a:pPr marL="41910">
                        <a:lnSpc>
                          <a:spcPts val="940"/>
                        </a:lnSpc>
                      </a:pP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terms </a:t>
                      </a:r>
                      <a:r>
                        <a:rPr sz="800" b="0" spc="-15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of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impact to</a:t>
                      </a:r>
                      <a:r>
                        <a:rPr sz="800" b="0" spc="-9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 </a:t>
                      </a:r>
                      <a:r>
                        <a:rPr sz="800" b="0" spc="-20" dirty="0">
                          <a:solidFill>
                            <a:srgbClr val="0A1627"/>
                          </a:solidFill>
                          <a:latin typeface="EYInterstate Light"/>
                          <a:cs typeface="EYInterstate Light"/>
                        </a:rPr>
                        <a:t>business</a:t>
                      </a:r>
                      <a:endParaRPr sz="800">
                        <a:latin typeface="EYInterstate Light"/>
                        <a:cs typeface="EYInterstate Light"/>
                      </a:endParaRPr>
                    </a:p>
                  </a:txBody>
                  <a:tcPr marL="0" marR="0" marT="2159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119698" y="4084257"/>
            <a:ext cx="40741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0" spc="-35" dirty="0">
                <a:solidFill>
                  <a:srgbClr val="54606B"/>
                </a:solidFill>
                <a:latin typeface="EYInterstate Light"/>
                <a:cs typeface="EYInterstate Light"/>
              </a:rPr>
              <a:t>EY </a:t>
            </a:r>
            <a:r>
              <a:rPr sz="2500" b="0" spc="-50" dirty="0">
                <a:solidFill>
                  <a:srgbClr val="54606B"/>
                </a:solidFill>
                <a:latin typeface="EYInterstate Light"/>
                <a:cs typeface="EYInterstate Light"/>
              </a:rPr>
              <a:t>OT </a:t>
            </a:r>
            <a:r>
              <a:rPr sz="2500" b="0" spc="-30" dirty="0">
                <a:solidFill>
                  <a:srgbClr val="54606B"/>
                </a:solidFill>
                <a:latin typeface="EYInterstate Light"/>
                <a:cs typeface="EYInterstate Light"/>
              </a:rPr>
              <a:t>Digital</a:t>
            </a:r>
            <a:r>
              <a:rPr sz="2500" b="0" spc="-114" dirty="0">
                <a:solidFill>
                  <a:srgbClr val="54606B"/>
                </a:solidFill>
                <a:latin typeface="EYInterstate Light"/>
                <a:cs typeface="EYInterstate Light"/>
              </a:rPr>
              <a:t> </a:t>
            </a:r>
            <a:r>
              <a:rPr sz="2500" b="0" spc="-55" dirty="0">
                <a:solidFill>
                  <a:srgbClr val="54606B"/>
                </a:solidFill>
                <a:latin typeface="EYInterstate Light"/>
                <a:cs typeface="EYInterstate Light"/>
              </a:rPr>
              <a:t>Transformation</a:t>
            </a:r>
            <a:endParaRPr sz="2500">
              <a:latin typeface="EYInterstate Light"/>
              <a:cs typeface="EYInterstate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19698" y="4845189"/>
            <a:ext cx="7073900" cy="164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Central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to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EY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vision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for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environments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Digital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Transformation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cybersecurity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solution, which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leverages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our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risk visibility services. This comprehensive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approach to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building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sustainable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cybersecurity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program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was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designed to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help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organizations achieve 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cybersecurity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resiliency,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build trust,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determine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business risk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continuously monitor their cyber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posture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against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ever-changing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threat landscape.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Our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framework integrates people, process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technology for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approach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that spans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entire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organization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—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from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board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to</a:t>
            </a:r>
            <a:r>
              <a:rPr sz="1000" b="0" spc="-8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operations.</a:t>
            </a:r>
            <a:endParaRPr sz="1000">
              <a:latin typeface="EYInterstate Light"/>
              <a:cs typeface="EYInterstate Light"/>
            </a:endParaRPr>
          </a:p>
          <a:p>
            <a:pPr marL="12700" marR="273685">
              <a:lnSpc>
                <a:spcPct val="112500"/>
              </a:lnSpc>
              <a:spcBef>
                <a:spcPts val="600"/>
              </a:spcBef>
            </a:pP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core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part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framework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solution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belief that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successful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cybersecurity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program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any setting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is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function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continuous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improvement. So,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although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network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visibility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is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prerequisite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to securing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environment,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network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analytics alone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are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not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enough.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Our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RV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services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were created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with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this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mind, focusing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on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three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major elements that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make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up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successful 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cybersecurity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program: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assessment,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analytics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</a:t>
            </a:r>
            <a:r>
              <a:rPr sz="1000" b="0" spc="-7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audit.</a:t>
            </a:r>
            <a:endParaRPr sz="1000">
              <a:latin typeface="EYInterstate Light"/>
              <a:cs typeface="EYInterstate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19698" y="6518668"/>
            <a:ext cx="7078345" cy="320230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000" b="1" spc="-20" dirty="0">
                <a:solidFill>
                  <a:srgbClr val="0A1627"/>
                </a:solidFill>
                <a:latin typeface="EYInterstate"/>
                <a:cs typeface="EYInterstate"/>
              </a:rPr>
              <a:t>Assessment</a:t>
            </a:r>
            <a:endParaRPr sz="1000">
              <a:latin typeface="EYInterstate"/>
              <a:cs typeface="EYInterstate"/>
            </a:endParaRPr>
          </a:p>
          <a:p>
            <a:pPr marL="12700" marR="2405380">
              <a:lnSpc>
                <a:spcPct val="108300"/>
              </a:lnSpc>
              <a:spcBef>
                <a:spcPts val="600"/>
              </a:spcBef>
            </a:pP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assessment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is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critical starting point for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any organization to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gain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insight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into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state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their current ICS risks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vulnerabilities. Unlike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most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enterprise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environments,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environment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at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majority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companies</a:t>
            </a:r>
            <a:r>
              <a:rPr sz="1000" b="0" spc="-7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encompasses</a:t>
            </a:r>
            <a:endParaRPr sz="1000">
              <a:latin typeface="EYInterstate Light"/>
              <a:cs typeface="EYInterstate Light"/>
            </a:endParaRPr>
          </a:p>
          <a:p>
            <a:pPr marL="12700" marR="2607310" algn="just">
              <a:lnSpc>
                <a:spcPct val="108300"/>
              </a:lnSpc>
            </a:pP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many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sites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(sometimes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hundreds of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them).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With so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much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to track, organizations  often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struggle to understand how secure these sites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are.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 purpose of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assessment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— a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typical first step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—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to provide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this</a:t>
            </a:r>
            <a:r>
              <a:rPr sz="1000" b="0" spc="-9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knowledge.</a:t>
            </a:r>
            <a:endParaRPr sz="1000">
              <a:latin typeface="EYInterstate Light"/>
              <a:cs typeface="EYInterstate Light"/>
            </a:endParaRPr>
          </a:p>
          <a:p>
            <a:pPr marL="12700" marR="2288540">
              <a:lnSpc>
                <a:spcPct val="108300"/>
              </a:lnSpc>
              <a:spcBef>
                <a:spcPts val="600"/>
              </a:spcBef>
            </a:pP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discussed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earlier,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traditional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assessments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have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been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vague,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lacking 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specific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road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maps that companies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need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to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remediate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technical deficiencies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their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 environments. Additionally,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these projects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are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lengthy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require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several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subject-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matter resources to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collect data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on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site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over many weeks. Scalability obstacles are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another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reason many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companies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have never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opted for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such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assessments.</a:t>
            </a:r>
            <a:endParaRPr sz="1000">
              <a:latin typeface="EYInterstate Light"/>
              <a:cs typeface="EYInterstate Light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These assessments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have relied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on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subjective information: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after stakeholders</a:t>
            </a:r>
            <a:r>
              <a:rPr sz="1000" b="0" spc="-5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are</a:t>
            </a:r>
            <a:endParaRPr sz="1000">
              <a:latin typeface="EYInterstate Light"/>
              <a:cs typeface="EYInterstate Light"/>
            </a:endParaRPr>
          </a:p>
          <a:p>
            <a:pPr marL="12700" marR="43815">
              <a:lnSpc>
                <a:spcPct val="108300"/>
              </a:lnSpc>
            </a:pP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interviewed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about their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existing 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environment, their responses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are compared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against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industry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standard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maturity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rating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assigned.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While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this information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sheds some light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on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current alignment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to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standard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—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or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lack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thereof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—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does 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not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provide details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on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how to mitigate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identified cybersecurity</a:t>
            </a:r>
            <a:r>
              <a:rPr sz="1000" b="0" spc="-7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gaps.</a:t>
            </a:r>
            <a:endParaRPr sz="1000">
              <a:latin typeface="EYInterstate Light"/>
              <a:cs typeface="EYInterstate Light"/>
            </a:endParaRPr>
          </a:p>
          <a:p>
            <a:pPr marL="3221355">
              <a:lnSpc>
                <a:spcPct val="100000"/>
              </a:lnSpc>
              <a:spcBef>
                <a:spcPts val="969"/>
              </a:spcBef>
              <a:tabLst>
                <a:tab pos="7009765" algn="l"/>
              </a:tabLst>
            </a:pP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E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Y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1" spc="-40" dirty="0">
                <a:solidFill>
                  <a:srgbClr val="0A1627"/>
                </a:solidFill>
                <a:latin typeface="EYInterstate"/>
                <a:cs typeface="EYInterstate"/>
              </a:rPr>
              <a:t>O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T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Ris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k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1" spc="-25" dirty="0">
                <a:solidFill>
                  <a:srgbClr val="0A1627"/>
                </a:solidFill>
                <a:latin typeface="EYInterstate"/>
                <a:cs typeface="EYInterstate"/>
              </a:rPr>
              <a:t>V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isibili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t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y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N</a:t>
            </a:r>
            <a:r>
              <a:rPr sz="700" b="1" spc="-20" dirty="0">
                <a:solidFill>
                  <a:srgbClr val="0A1627"/>
                </a:solidFill>
                <a:latin typeface="EYInterstate"/>
                <a:cs typeface="EYInterstate"/>
              </a:rPr>
              <a:t>e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tw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or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k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Analyti</a:t>
            </a:r>
            <a:r>
              <a:rPr sz="700" b="1" spc="-20" dirty="0">
                <a:solidFill>
                  <a:srgbClr val="0A1627"/>
                </a:solidFill>
                <a:latin typeface="EYInterstate"/>
                <a:cs typeface="EYInterstate"/>
              </a:rPr>
              <a:t>c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s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7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spondin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g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t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o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7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ybe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ris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k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an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d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digi</a:t>
            </a:r>
            <a:r>
              <a:rPr sz="7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t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l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</a:t>
            </a:r>
            <a:r>
              <a:rPr sz="7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an</a:t>
            </a:r>
            <a:r>
              <a:rPr sz="7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s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f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ormatio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n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|	</a:t>
            </a:r>
            <a:r>
              <a:rPr sz="700" dirty="0">
                <a:solidFill>
                  <a:srgbClr val="0A1627"/>
                </a:solidFill>
                <a:latin typeface="EYInterstate"/>
                <a:cs typeface="EYInterstate"/>
              </a:rPr>
              <a:t>6</a:t>
            </a:r>
            <a:endParaRPr sz="700">
              <a:latin typeface="EYInterstate"/>
              <a:cs typeface="EYInterstat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99" y="1474482"/>
            <a:ext cx="7030084" cy="545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9075" algn="just">
              <a:lnSpc>
                <a:spcPct val="112500"/>
              </a:lnSpc>
              <a:spcBef>
                <a:spcPts val="100"/>
              </a:spcBef>
            </a:pP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capture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during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this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first phase.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Our work includes collection of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key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business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risk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metrics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that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are directly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attributed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to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OT  environment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and/or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process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line.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nature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of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these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metrics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may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vary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by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industry: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for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example,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data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on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volume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of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units 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produced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per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hour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can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used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for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manufacturer,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while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health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safety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risk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information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would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be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relevant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for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chemical 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plant.</a:t>
            </a:r>
            <a:endParaRPr sz="1000">
              <a:latin typeface="EYInterstate Light"/>
              <a:cs typeface="EYInterstate Light"/>
            </a:endParaRPr>
          </a:p>
          <a:p>
            <a:pPr marL="12700" algn="just">
              <a:lnSpc>
                <a:spcPct val="100000"/>
              </a:lnSpc>
              <a:spcBef>
                <a:spcPts val="750"/>
              </a:spcBef>
            </a:pPr>
            <a:r>
              <a:rPr sz="1000" b="1" spc="-15" dirty="0">
                <a:solidFill>
                  <a:srgbClr val="0A1627"/>
                </a:solidFill>
                <a:latin typeface="EYInterstate"/>
                <a:cs typeface="EYInterstate"/>
              </a:rPr>
              <a:t>Phase </a:t>
            </a:r>
            <a:r>
              <a:rPr sz="1000" b="1" spc="-10" dirty="0">
                <a:solidFill>
                  <a:srgbClr val="0A1627"/>
                </a:solidFill>
                <a:latin typeface="EYInterstate"/>
                <a:cs typeface="EYInterstate"/>
              </a:rPr>
              <a:t>2: </a:t>
            </a:r>
            <a:r>
              <a:rPr sz="1000" b="1" spc="-20" dirty="0">
                <a:solidFill>
                  <a:srgbClr val="0A1627"/>
                </a:solidFill>
                <a:latin typeface="EYInterstate"/>
                <a:cs typeface="EYInterstate"/>
              </a:rPr>
              <a:t>RV</a:t>
            </a:r>
            <a:r>
              <a:rPr sz="1000" b="1" spc="-5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1000" b="1" spc="-20" dirty="0">
                <a:solidFill>
                  <a:srgbClr val="0A1627"/>
                </a:solidFill>
                <a:latin typeface="EYInterstate"/>
                <a:cs typeface="EYInterstate"/>
              </a:rPr>
              <a:t>Controls</a:t>
            </a:r>
            <a:endParaRPr sz="1000">
              <a:latin typeface="EYInterstate"/>
              <a:cs typeface="EYInterstate"/>
            </a:endParaRPr>
          </a:p>
          <a:p>
            <a:pPr marL="12700" marR="166370">
              <a:lnSpc>
                <a:spcPct val="112500"/>
              </a:lnSpc>
              <a:spcBef>
                <a:spcPts val="600"/>
              </a:spcBef>
            </a:pP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Next,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we collect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packet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data from either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third-party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monitoring tools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or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packet captures taken passively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from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network’s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controls.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Our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RV Controls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service uses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RV tech stack to analyze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this data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then assign risk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scores to assets, 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which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can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help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provide greater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visibility into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network. Each risk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score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takes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into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account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several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characteristics</a:t>
            </a:r>
            <a:r>
              <a:rPr sz="1000" b="0" spc="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</a:t>
            </a:r>
            <a:endParaRPr sz="1000">
              <a:latin typeface="EYInterstate Light"/>
              <a:cs typeface="EYInterstate Light"/>
            </a:endParaRPr>
          </a:p>
          <a:p>
            <a:pPr marL="12700" marR="155575">
              <a:lnSpc>
                <a:spcPct val="112500"/>
              </a:lnSpc>
            </a:pP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specific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asset: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its function,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associated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vulnerabilities, outdated patches,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alerts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it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has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triggered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environment and, 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lastly,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likelihood of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successful attack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based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on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historical data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on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how these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Operational indicators have affected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other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environments.</a:t>
            </a:r>
            <a:endParaRPr sz="1000">
              <a:latin typeface="EYInterstate Light"/>
              <a:cs typeface="EYInterstate Light"/>
            </a:endParaRPr>
          </a:p>
          <a:p>
            <a:pPr marL="12700" marR="5080">
              <a:lnSpc>
                <a:spcPct val="112500"/>
              </a:lnSpc>
              <a:spcBef>
                <a:spcPts val="600"/>
              </a:spcBef>
            </a:pP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We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analyze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key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business risks identified during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RV Operational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phase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information to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provide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prioritized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remediation road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map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cybersecurity risks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their corresponding impacts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on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business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operations. 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For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example, 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at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site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with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multiple risk scenarios, we weigh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one issue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(e.g.,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high number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identified vulnerabilities that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are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tied to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non-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critical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processes)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against another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(e.g.,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asset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with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low-level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vulnerabilities that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controls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main production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line and is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accessible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from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corporate network).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Under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RV approach,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we would consider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latter scenario more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critical and  give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it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higher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risk</a:t>
            </a:r>
            <a:r>
              <a:rPr sz="1000" b="0" spc="-8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score.</a:t>
            </a:r>
            <a:endParaRPr sz="1000">
              <a:latin typeface="EYInterstate Light"/>
              <a:cs typeface="EYInterstate Light"/>
            </a:endParaRPr>
          </a:p>
          <a:p>
            <a:pPr marL="12700" marR="177800">
              <a:lnSpc>
                <a:spcPct val="112500"/>
              </a:lnSpc>
              <a:spcBef>
                <a:spcPts val="600"/>
              </a:spcBef>
            </a:pP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Our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insights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are powered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by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solution’s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AI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model,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which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runs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on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two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types of analytics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—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descriptive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prescriptive. 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We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use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descriptive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analytics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to review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historical data associated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with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specific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vendor,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asset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identified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vulnerability to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understand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patterns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that would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influence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asset’s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risk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profile.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Our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team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also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leverages prescriptive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analytics to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evaluate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possible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courses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action,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compare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predicted outcomes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prescribe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</a:t>
            </a:r>
            <a:r>
              <a:rPr sz="1000" b="0" spc="-6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option.</a:t>
            </a:r>
            <a:endParaRPr sz="1000">
              <a:latin typeface="EYInterstate Light"/>
              <a:cs typeface="EYInterstate Light"/>
            </a:endParaRPr>
          </a:p>
          <a:p>
            <a:pPr marL="12700" marR="93345">
              <a:lnSpc>
                <a:spcPct val="112500"/>
              </a:lnSpc>
              <a:spcBef>
                <a:spcPts val="600"/>
              </a:spcBef>
            </a:pP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This prioritization of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risks,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opposed to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traditional rankings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risk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asset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management, can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better inform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organization’s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decision-making. 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For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example,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leaders may gain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clearer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idea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which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areas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business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to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focus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on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when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deciding how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to allocate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their budget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labor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resources.</a:t>
            </a:r>
            <a:endParaRPr sz="1000">
              <a:latin typeface="EYInterstate Light"/>
              <a:cs typeface="EYInterstate Light"/>
            </a:endParaRPr>
          </a:p>
          <a:p>
            <a:pPr marL="12700" marR="95885">
              <a:lnSpc>
                <a:spcPct val="112500"/>
              </a:lnSpc>
              <a:spcBef>
                <a:spcPts val="600"/>
              </a:spcBef>
            </a:pP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While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network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monitoring tools play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important role by collecting ICS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traffic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data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providing security alerts,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they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do 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not fully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address organizations’ 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cybersecurity needs.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described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earlier,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teams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gain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wealth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data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but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still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lack  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information they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need.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 EY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RV tech stack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was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designed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to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add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meaning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to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data,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using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AI-powered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analytics to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aggregate, correlate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prioritize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risks.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Although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monitoring tools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RV involve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similar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data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processing tasks,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analytics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what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sets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our solution</a:t>
            </a:r>
            <a:r>
              <a:rPr sz="1000" b="0" spc="-7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apart.</a:t>
            </a:r>
            <a:endParaRPr sz="1000">
              <a:latin typeface="EYInterstate Light"/>
              <a:cs typeface="EYInterstate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16007" y="4739545"/>
            <a:ext cx="7052945" cy="0"/>
          </a:xfrm>
          <a:custGeom>
            <a:avLst/>
            <a:gdLst/>
            <a:ahLst/>
            <a:cxnLst/>
            <a:rect l="l" t="t" r="r" b="b"/>
            <a:pathLst>
              <a:path w="7052944">
                <a:moveTo>
                  <a:pt x="0" y="0"/>
                </a:moveTo>
                <a:lnTo>
                  <a:pt x="7052398" y="0"/>
                </a:lnTo>
              </a:path>
            </a:pathLst>
          </a:custGeom>
          <a:ln w="12700">
            <a:solidFill>
              <a:srgbClr val="546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21919" y="6803135"/>
            <a:ext cx="2120950" cy="2099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43700"/>
            <a:ext cx="7772400" cy="331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28586" y="9588500"/>
            <a:ext cx="386905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00475" algn="l"/>
              </a:tabLst>
            </a:pP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E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Y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1" spc="-40" dirty="0">
                <a:solidFill>
                  <a:srgbClr val="0A1627"/>
                </a:solidFill>
                <a:latin typeface="EYInterstate"/>
                <a:cs typeface="EYInterstate"/>
              </a:rPr>
              <a:t>O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T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Ris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k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1" spc="-25" dirty="0">
                <a:solidFill>
                  <a:srgbClr val="0A1627"/>
                </a:solidFill>
                <a:latin typeface="EYInterstate"/>
                <a:cs typeface="EYInterstate"/>
              </a:rPr>
              <a:t>V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isibili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t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y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N</a:t>
            </a:r>
            <a:r>
              <a:rPr sz="700" b="1" spc="-20" dirty="0">
                <a:solidFill>
                  <a:srgbClr val="0A1627"/>
                </a:solidFill>
                <a:latin typeface="EYInterstate"/>
                <a:cs typeface="EYInterstate"/>
              </a:rPr>
              <a:t>e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tw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or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k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1" spc="-15" dirty="0">
                <a:solidFill>
                  <a:srgbClr val="0A1627"/>
                </a:solidFill>
                <a:latin typeface="EYInterstate"/>
                <a:cs typeface="EYInterstate"/>
              </a:rPr>
              <a:t>Analyti</a:t>
            </a:r>
            <a:r>
              <a:rPr sz="700" b="1" spc="-20" dirty="0">
                <a:solidFill>
                  <a:srgbClr val="0A1627"/>
                </a:solidFill>
                <a:latin typeface="EYInterstate"/>
                <a:cs typeface="EYInterstate"/>
              </a:rPr>
              <a:t>c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s</a:t>
            </a:r>
            <a:r>
              <a:rPr sz="700" b="1" spc="-3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7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e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spondin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g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t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o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7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ybe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ris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k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an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d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digi</a:t>
            </a:r>
            <a:r>
              <a:rPr sz="7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t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l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</a:t>
            </a:r>
            <a:r>
              <a:rPr sz="7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r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an</a:t>
            </a:r>
            <a:r>
              <a:rPr sz="7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s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f</a:t>
            </a:r>
            <a:r>
              <a:rPr sz="7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ormatio</a:t>
            </a:r>
            <a:r>
              <a:rPr sz="700" b="0" dirty="0">
                <a:solidFill>
                  <a:srgbClr val="0A1627"/>
                </a:solidFill>
                <a:latin typeface="EYInterstate Light"/>
                <a:cs typeface="EYInterstate Light"/>
              </a:rPr>
              <a:t>n</a:t>
            </a:r>
            <a:r>
              <a:rPr sz="7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700" b="1" dirty="0">
                <a:solidFill>
                  <a:srgbClr val="0A1627"/>
                </a:solidFill>
                <a:latin typeface="EYInterstate"/>
                <a:cs typeface="EYInterstate"/>
              </a:rPr>
              <a:t>|	</a:t>
            </a:r>
            <a:r>
              <a:rPr sz="700" dirty="0">
                <a:solidFill>
                  <a:srgbClr val="0A1627"/>
                </a:solidFill>
                <a:latin typeface="EYInterstate"/>
                <a:cs typeface="EYInterstate"/>
              </a:rPr>
              <a:t>8</a:t>
            </a:r>
            <a:endParaRPr sz="700">
              <a:latin typeface="EYInterstate"/>
              <a:cs typeface="EYInterstat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3" y="9588500"/>
            <a:ext cx="38703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0185" algn="l"/>
              </a:tabLst>
            </a:pPr>
            <a:r>
              <a:rPr sz="700" dirty="0">
                <a:solidFill>
                  <a:srgbClr val="FFFFFF"/>
                </a:solidFill>
                <a:latin typeface="EYInterstate"/>
                <a:cs typeface="EYInterstate"/>
              </a:rPr>
              <a:t>7	</a:t>
            </a:r>
            <a:r>
              <a:rPr sz="700" b="1" dirty="0">
                <a:solidFill>
                  <a:srgbClr val="FFFFFF"/>
                </a:solidFill>
                <a:latin typeface="EYInterstate"/>
                <a:cs typeface="EYInterstate"/>
              </a:rPr>
              <a:t>| </a:t>
            </a:r>
            <a:r>
              <a:rPr sz="700" b="1" spc="-15" dirty="0">
                <a:solidFill>
                  <a:srgbClr val="FFFFFF"/>
                </a:solidFill>
                <a:latin typeface="EYInterstate"/>
                <a:cs typeface="EYInterstate"/>
              </a:rPr>
              <a:t>EY </a:t>
            </a:r>
            <a:r>
              <a:rPr sz="700" b="1" spc="-20" dirty="0">
                <a:solidFill>
                  <a:srgbClr val="FFFFFF"/>
                </a:solidFill>
                <a:latin typeface="EYInterstate"/>
                <a:cs typeface="EYInterstate"/>
              </a:rPr>
              <a:t>OT </a:t>
            </a:r>
            <a:r>
              <a:rPr sz="700" b="1" spc="-15" dirty="0">
                <a:solidFill>
                  <a:srgbClr val="FFFFFF"/>
                </a:solidFill>
                <a:latin typeface="EYInterstate"/>
                <a:cs typeface="EYInterstate"/>
              </a:rPr>
              <a:t>Risk </a:t>
            </a:r>
            <a:r>
              <a:rPr sz="700" b="1" spc="-20" dirty="0">
                <a:solidFill>
                  <a:srgbClr val="FFFFFF"/>
                </a:solidFill>
                <a:latin typeface="EYInterstate"/>
                <a:cs typeface="EYInterstate"/>
              </a:rPr>
              <a:t>Visibility Network </a:t>
            </a:r>
            <a:r>
              <a:rPr sz="700" b="1" spc="-15" dirty="0">
                <a:solidFill>
                  <a:srgbClr val="FFFFFF"/>
                </a:solidFill>
                <a:latin typeface="EYInterstate"/>
                <a:cs typeface="EYInterstate"/>
              </a:rPr>
              <a:t>Analytics</a:t>
            </a:r>
            <a:r>
              <a:rPr sz="700" b="1" spc="-150" dirty="0">
                <a:solidFill>
                  <a:srgbClr val="FFFFFF"/>
                </a:solidFill>
                <a:latin typeface="EYInterstate"/>
                <a:cs typeface="EYInterstate"/>
              </a:rPr>
              <a:t> </a:t>
            </a:r>
            <a:r>
              <a:rPr sz="7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Responding </a:t>
            </a:r>
            <a:r>
              <a:rPr sz="7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to cyber risk </a:t>
            </a:r>
            <a:r>
              <a:rPr sz="700" b="0" spc="-10" dirty="0">
                <a:solidFill>
                  <a:srgbClr val="FFFFFF"/>
                </a:solidFill>
                <a:latin typeface="EYInterstate Light"/>
                <a:cs typeface="EYInterstate Light"/>
              </a:rPr>
              <a:t>and </a:t>
            </a:r>
            <a:r>
              <a:rPr sz="7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digital </a:t>
            </a:r>
            <a:r>
              <a:rPr sz="7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transformation</a:t>
            </a:r>
            <a:endParaRPr sz="700">
              <a:latin typeface="EYInterstate Light"/>
              <a:cs typeface="EYInterstate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544800" cy="811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08508" y="4984165"/>
            <a:ext cx="705675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1645">
              <a:lnSpc>
                <a:spcPct val="112500"/>
              </a:lnSpc>
              <a:spcBef>
                <a:spcPts val="100"/>
              </a:spcBef>
            </a:pP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Establishing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successful 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cybersecurity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program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or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continuously improving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existing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one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starts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with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focusing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on  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basics.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With our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Digital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Transformation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approach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Risk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Visibility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Network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Analytics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solution,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we can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help</a:t>
            </a:r>
            <a:endParaRPr sz="1000">
              <a:latin typeface="EYInterstate Light"/>
              <a:cs typeface="EYInterstate Light"/>
            </a:endParaRPr>
          </a:p>
          <a:p>
            <a:pPr marL="12700" marR="5080">
              <a:lnSpc>
                <a:spcPct val="112500"/>
              </a:lnSpc>
            </a:pP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organizations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identify their priorities,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current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future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state capabilities,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then work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with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them to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develop strategic goals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that align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with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their business functions.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By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accomplishing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all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of this, companies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are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taking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major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step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toward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more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secure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environment.</a:t>
            </a:r>
            <a:endParaRPr sz="1000">
              <a:latin typeface="EYInterstate Light"/>
              <a:cs typeface="EYInterstate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55000" y="5940895"/>
            <a:ext cx="3552809" cy="3234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21209" y="1577924"/>
            <a:ext cx="7063740" cy="779780"/>
          </a:xfrm>
          <a:custGeom>
            <a:avLst/>
            <a:gdLst/>
            <a:ahLst/>
            <a:cxnLst/>
            <a:rect l="l" t="t" r="r" b="b"/>
            <a:pathLst>
              <a:path w="7063740" h="779780">
                <a:moveTo>
                  <a:pt x="0" y="0"/>
                </a:moveTo>
                <a:lnTo>
                  <a:pt x="7063582" y="0"/>
                </a:lnTo>
                <a:lnTo>
                  <a:pt x="7063582" y="779381"/>
                </a:lnTo>
                <a:lnTo>
                  <a:pt x="0" y="77938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70652" y="2381659"/>
            <a:ext cx="2189480" cy="2484755"/>
          </a:xfrm>
          <a:custGeom>
            <a:avLst/>
            <a:gdLst/>
            <a:ahLst/>
            <a:cxnLst/>
            <a:rect l="l" t="t" r="r" b="b"/>
            <a:pathLst>
              <a:path w="2189479" h="2484754">
                <a:moveTo>
                  <a:pt x="0" y="0"/>
                </a:moveTo>
                <a:lnTo>
                  <a:pt x="2189029" y="0"/>
                </a:lnTo>
                <a:lnTo>
                  <a:pt x="2189029" y="2484295"/>
                </a:lnTo>
                <a:lnTo>
                  <a:pt x="0" y="2484295"/>
                </a:lnTo>
                <a:lnTo>
                  <a:pt x="0" y="0"/>
                </a:lnTo>
                <a:close/>
              </a:path>
            </a:pathLst>
          </a:custGeom>
          <a:solidFill>
            <a:srgbClr val="747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570652" y="2887126"/>
            <a:ext cx="2189480" cy="17741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35"/>
              </a:spcBef>
            </a:pPr>
            <a:r>
              <a:rPr sz="1500" b="0" spc="5" dirty="0">
                <a:solidFill>
                  <a:srgbClr val="FFFFFF"/>
                </a:solidFill>
                <a:latin typeface="EYInterstate Light"/>
                <a:cs typeface="EYInterstate Light"/>
              </a:rPr>
              <a:t>Operate</a:t>
            </a:r>
            <a:endParaRPr sz="1500">
              <a:latin typeface="EYInterstate Light"/>
              <a:cs typeface="EYInterstate 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EYInterstate Light"/>
              <a:cs typeface="EYInterstate Light"/>
            </a:endParaRPr>
          </a:p>
          <a:p>
            <a:pPr marL="278130" indent="-146685">
              <a:lnSpc>
                <a:spcPct val="100000"/>
              </a:lnSpc>
              <a:buClr>
                <a:srgbClr val="FFE600"/>
              </a:buClr>
              <a:buChar char="•"/>
              <a:tabLst>
                <a:tab pos="278765" algn="l"/>
              </a:tabLst>
            </a:pPr>
            <a:r>
              <a:rPr sz="750" b="0" spc="15" dirty="0">
                <a:solidFill>
                  <a:srgbClr val="FFFFFF"/>
                </a:solidFill>
                <a:latin typeface="EYInterstate Light"/>
                <a:cs typeface="EYInterstate Light"/>
              </a:rPr>
              <a:t>Risk </a:t>
            </a:r>
            <a:r>
              <a:rPr sz="750" b="0" spc="5" dirty="0">
                <a:solidFill>
                  <a:srgbClr val="FFFFFF"/>
                </a:solidFill>
                <a:latin typeface="EYInterstate Light"/>
                <a:cs typeface="EYInterstate Light"/>
              </a:rPr>
              <a:t>assessments </a:t>
            </a:r>
            <a:r>
              <a:rPr sz="750" b="0" dirty="0">
                <a:solidFill>
                  <a:srgbClr val="FFFFFF"/>
                </a:solidFill>
                <a:latin typeface="EYInterstate Light"/>
                <a:cs typeface="EYInterstate Light"/>
              </a:rPr>
              <a:t>and</a:t>
            </a:r>
            <a:r>
              <a:rPr sz="750" b="0" spc="-5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750" b="0" spc="15" dirty="0">
                <a:solidFill>
                  <a:srgbClr val="FFFFFF"/>
                </a:solidFill>
                <a:latin typeface="EYInterstate Light"/>
                <a:cs typeface="EYInterstate Light"/>
              </a:rPr>
              <a:t>scoring</a:t>
            </a:r>
            <a:endParaRPr sz="750">
              <a:latin typeface="EYInterstate Light"/>
              <a:cs typeface="EYInterstate Light"/>
            </a:endParaRPr>
          </a:p>
          <a:p>
            <a:pPr marL="278130" indent="-146685">
              <a:lnSpc>
                <a:spcPct val="100000"/>
              </a:lnSpc>
              <a:spcBef>
                <a:spcPts val="445"/>
              </a:spcBef>
              <a:buClr>
                <a:srgbClr val="FFE600"/>
              </a:buClr>
              <a:buChar char="•"/>
              <a:tabLst>
                <a:tab pos="278765" algn="l"/>
              </a:tabLst>
            </a:pPr>
            <a:r>
              <a:rPr sz="750" b="0" spc="-5" dirty="0">
                <a:solidFill>
                  <a:srgbClr val="FFFFFF"/>
                </a:solidFill>
                <a:latin typeface="EYInterstate Light"/>
                <a:cs typeface="EYInterstate Light"/>
              </a:rPr>
              <a:t>Internal </a:t>
            </a:r>
            <a:r>
              <a:rPr sz="750" b="0" spc="5" dirty="0">
                <a:solidFill>
                  <a:srgbClr val="FFFFFF"/>
                </a:solidFill>
                <a:latin typeface="EYInterstate Light"/>
                <a:cs typeface="EYInterstate Light"/>
              </a:rPr>
              <a:t>audit</a:t>
            </a:r>
            <a:r>
              <a:rPr sz="750" b="0" spc="-100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750" b="0" spc="5" dirty="0">
                <a:solidFill>
                  <a:srgbClr val="FFFFFF"/>
                </a:solidFill>
                <a:latin typeface="EYInterstate Light"/>
                <a:cs typeface="EYInterstate Light"/>
              </a:rPr>
              <a:t>reporting</a:t>
            </a:r>
            <a:endParaRPr sz="750">
              <a:latin typeface="EYInterstate Light"/>
              <a:cs typeface="EYInterstate Light"/>
            </a:endParaRPr>
          </a:p>
          <a:p>
            <a:pPr marL="278130" indent="-146685">
              <a:lnSpc>
                <a:spcPct val="100000"/>
              </a:lnSpc>
              <a:spcBef>
                <a:spcPts val="375"/>
              </a:spcBef>
              <a:buClr>
                <a:srgbClr val="FFE600"/>
              </a:buClr>
              <a:buChar char="•"/>
              <a:tabLst>
                <a:tab pos="278765" algn="l"/>
              </a:tabLst>
            </a:pPr>
            <a:r>
              <a:rPr sz="750" b="0" spc="5" dirty="0">
                <a:solidFill>
                  <a:srgbClr val="FFFFFF"/>
                </a:solidFill>
                <a:latin typeface="EYInterstate Light"/>
                <a:cs typeface="EYInterstate Light"/>
              </a:rPr>
              <a:t>Third-party </a:t>
            </a:r>
            <a:r>
              <a:rPr sz="750" b="0" spc="10" dirty="0">
                <a:solidFill>
                  <a:srgbClr val="FFFFFF"/>
                </a:solidFill>
                <a:latin typeface="EYInterstate Light"/>
                <a:cs typeface="EYInterstate Light"/>
              </a:rPr>
              <a:t>risk</a:t>
            </a:r>
            <a:r>
              <a:rPr sz="750" b="0" spc="-50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750" b="0" spc="-5" dirty="0">
                <a:solidFill>
                  <a:srgbClr val="FFFFFF"/>
                </a:solidFill>
                <a:latin typeface="EYInterstate Light"/>
                <a:cs typeface="EYInterstate Light"/>
              </a:rPr>
              <a:t>management</a:t>
            </a:r>
            <a:endParaRPr sz="750">
              <a:latin typeface="EYInterstate Light"/>
              <a:cs typeface="EYInterstate Light"/>
            </a:endParaRPr>
          </a:p>
          <a:p>
            <a:pPr marL="278130" indent="-146685">
              <a:lnSpc>
                <a:spcPct val="100000"/>
              </a:lnSpc>
              <a:spcBef>
                <a:spcPts val="380"/>
              </a:spcBef>
              <a:buClr>
                <a:srgbClr val="FFE600"/>
              </a:buClr>
              <a:buChar char="•"/>
              <a:tabLst>
                <a:tab pos="278765" algn="l"/>
              </a:tabLst>
            </a:pPr>
            <a:r>
              <a:rPr sz="750" b="0" spc="-5" dirty="0">
                <a:solidFill>
                  <a:srgbClr val="FFFFFF"/>
                </a:solidFill>
                <a:latin typeface="EYInterstate Light"/>
                <a:cs typeface="EYInterstate Light"/>
              </a:rPr>
              <a:t>Data-driven</a:t>
            </a:r>
            <a:r>
              <a:rPr sz="750" b="0" spc="65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750" b="0" spc="-5" dirty="0">
                <a:solidFill>
                  <a:srgbClr val="FFFFFF"/>
                </a:solidFill>
                <a:latin typeface="EYInterstate Light"/>
                <a:cs typeface="EYInterstate Light"/>
              </a:rPr>
              <a:t>analytics</a:t>
            </a:r>
            <a:endParaRPr sz="750">
              <a:latin typeface="EYInterstate Light"/>
              <a:cs typeface="EYInterstate Light"/>
            </a:endParaRPr>
          </a:p>
          <a:p>
            <a:pPr marL="278130" indent="-146685">
              <a:lnSpc>
                <a:spcPct val="100000"/>
              </a:lnSpc>
              <a:spcBef>
                <a:spcPts val="380"/>
              </a:spcBef>
              <a:buClr>
                <a:srgbClr val="FFE600"/>
              </a:buClr>
              <a:buChar char="•"/>
              <a:tabLst>
                <a:tab pos="278765" algn="l"/>
              </a:tabLst>
            </a:pPr>
            <a:r>
              <a:rPr sz="750" b="0" spc="-5" dirty="0">
                <a:solidFill>
                  <a:srgbClr val="FFFFFF"/>
                </a:solidFill>
                <a:latin typeface="EYInterstate Light"/>
                <a:cs typeface="EYInterstate Light"/>
              </a:rPr>
              <a:t>OT </a:t>
            </a:r>
            <a:r>
              <a:rPr sz="750" b="0" spc="-10" dirty="0">
                <a:solidFill>
                  <a:srgbClr val="FFFFFF"/>
                </a:solidFill>
                <a:latin typeface="EYInterstate Light"/>
                <a:cs typeface="EYInterstate Light"/>
              </a:rPr>
              <a:t>threat</a:t>
            </a:r>
            <a:r>
              <a:rPr sz="750" b="0" spc="-105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750" b="0" dirty="0">
                <a:solidFill>
                  <a:srgbClr val="FFFFFF"/>
                </a:solidFill>
                <a:latin typeface="EYInterstate Light"/>
                <a:cs typeface="EYInterstate Light"/>
              </a:rPr>
              <a:t>intelligence</a:t>
            </a:r>
            <a:endParaRPr sz="750">
              <a:latin typeface="EYInterstate Light"/>
              <a:cs typeface="EYInterstate Light"/>
            </a:endParaRPr>
          </a:p>
          <a:p>
            <a:pPr marL="278130" indent="-146685">
              <a:lnSpc>
                <a:spcPct val="100000"/>
              </a:lnSpc>
              <a:spcBef>
                <a:spcPts val="440"/>
              </a:spcBef>
              <a:buClr>
                <a:srgbClr val="FFE600"/>
              </a:buClr>
              <a:buChar char="•"/>
              <a:tabLst>
                <a:tab pos="278765" algn="l"/>
              </a:tabLst>
            </a:pPr>
            <a:r>
              <a:rPr sz="750" b="0" spc="-5" dirty="0">
                <a:solidFill>
                  <a:srgbClr val="FFFFFF"/>
                </a:solidFill>
                <a:latin typeface="EYInterstate Light"/>
                <a:cs typeface="EYInterstate Light"/>
              </a:rPr>
              <a:t>Real-time OT </a:t>
            </a:r>
            <a:r>
              <a:rPr sz="750" b="0" dirty="0">
                <a:solidFill>
                  <a:srgbClr val="FFFFFF"/>
                </a:solidFill>
                <a:latin typeface="EYInterstate Light"/>
                <a:cs typeface="EYInterstate Light"/>
              </a:rPr>
              <a:t>security</a:t>
            </a:r>
            <a:r>
              <a:rPr sz="750" b="0" spc="-70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750" b="0" spc="5" dirty="0">
                <a:solidFill>
                  <a:srgbClr val="FFFFFF"/>
                </a:solidFill>
                <a:latin typeface="EYInterstate Light"/>
                <a:cs typeface="EYInterstate Light"/>
              </a:rPr>
              <a:t>monitoring</a:t>
            </a:r>
            <a:endParaRPr sz="750">
              <a:latin typeface="EYInterstate Light"/>
              <a:cs typeface="EYInterstate Light"/>
            </a:endParaRPr>
          </a:p>
          <a:p>
            <a:pPr marL="278130" indent="-146685">
              <a:lnSpc>
                <a:spcPct val="100000"/>
              </a:lnSpc>
              <a:spcBef>
                <a:spcPts val="380"/>
              </a:spcBef>
              <a:buClr>
                <a:srgbClr val="FFE600"/>
              </a:buClr>
              <a:buChar char="•"/>
              <a:tabLst>
                <a:tab pos="278765" algn="l"/>
              </a:tabLst>
            </a:pPr>
            <a:r>
              <a:rPr sz="750" b="0" spc="-5" dirty="0">
                <a:solidFill>
                  <a:srgbClr val="FFFFFF"/>
                </a:solidFill>
                <a:latin typeface="EYInterstate Light"/>
                <a:cs typeface="EYInterstate Light"/>
              </a:rPr>
              <a:t>OT </a:t>
            </a:r>
            <a:r>
              <a:rPr sz="750" b="0" dirty="0">
                <a:solidFill>
                  <a:srgbClr val="FFFFFF"/>
                </a:solidFill>
                <a:latin typeface="EYInterstate Light"/>
                <a:cs typeface="EYInterstate Light"/>
              </a:rPr>
              <a:t>vulnerability</a:t>
            </a:r>
            <a:r>
              <a:rPr sz="750" b="0" spc="-100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750" b="0" spc="-5" dirty="0">
                <a:solidFill>
                  <a:srgbClr val="FFFFFF"/>
                </a:solidFill>
                <a:latin typeface="EYInterstate Light"/>
                <a:cs typeface="EYInterstate Light"/>
              </a:rPr>
              <a:t>management</a:t>
            </a:r>
            <a:endParaRPr sz="750">
              <a:latin typeface="EYInterstate Light"/>
              <a:cs typeface="EYInterstate Light"/>
            </a:endParaRPr>
          </a:p>
          <a:p>
            <a:pPr marL="278130" indent="-146685">
              <a:lnSpc>
                <a:spcPct val="100000"/>
              </a:lnSpc>
              <a:spcBef>
                <a:spcPts val="380"/>
              </a:spcBef>
              <a:buClr>
                <a:srgbClr val="FFE600"/>
              </a:buClr>
              <a:buChar char="•"/>
              <a:tabLst>
                <a:tab pos="278765" algn="l"/>
              </a:tabLst>
            </a:pPr>
            <a:r>
              <a:rPr sz="750" b="0" spc="-5" dirty="0">
                <a:solidFill>
                  <a:srgbClr val="FFFFFF"/>
                </a:solidFill>
                <a:latin typeface="EYInterstate Light"/>
                <a:cs typeface="EYInterstate Light"/>
              </a:rPr>
              <a:t>OT </a:t>
            </a:r>
            <a:r>
              <a:rPr sz="750" b="0" dirty="0">
                <a:solidFill>
                  <a:srgbClr val="FFFFFF"/>
                </a:solidFill>
                <a:latin typeface="EYInterstate Light"/>
                <a:cs typeface="EYInterstate Light"/>
              </a:rPr>
              <a:t>device access </a:t>
            </a:r>
            <a:r>
              <a:rPr sz="750" b="0" spc="5" dirty="0">
                <a:solidFill>
                  <a:srgbClr val="FFFFFF"/>
                </a:solidFill>
                <a:latin typeface="EYInterstate Light"/>
                <a:cs typeface="EYInterstate Light"/>
              </a:rPr>
              <a:t>control</a:t>
            </a:r>
            <a:r>
              <a:rPr sz="750" b="0" spc="-90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750" b="0" spc="5" dirty="0">
                <a:solidFill>
                  <a:srgbClr val="FFFFFF"/>
                </a:solidFill>
                <a:latin typeface="EYInterstate Light"/>
                <a:cs typeface="EYInterstate Light"/>
              </a:rPr>
              <a:t>monitoring</a:t>
            </a:r>
            <a:endParaRPr sz="750">
              <a:latin typeface="EYInterstate Light"/>
              <a:cs typeface="EYInterstate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003818" y="2381659"/>
            <a:ext cx="2181225" cy="2484755"/>
          </a:xfrm>
          <a:custGeom>
            <a:avLst/>
            <a:gdLst/>
            <a:ahLst/>
            <a:cxnLst/>
            <a:rect l="l" t="t" r="r" b="b"/>
            <a:pathLst>
              <a:path w="2181225" h="2484754">
                <a:moveTo>
                  <a:pt x="0" y="0"/>
                </a:moveTo>
                <a:lnTo>
                  <a:pt x="2180974" y="0"/>
                </a:lnTo>
                <a:lnTo>
                  <a:pt x="2180974" y="2484295"/>
                </a:lnTo>
                <a:lnTo>
                  <a:pt x="0" y="2484295"/>
                </a:lnTo>
                <a:lnTo>
                  <a:pt x="0" y="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681164" y="2859925"/>
            <a:ext cx="77343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00" b="0" spc="-20" dirty="0">
                <a:solidFill>
                  <a:srgbClr val="2E2E38"/>
                </a:solidFill>
                <a:latin typeface="EYInterstate Light"/>
                <a:cs typeface="EYInterstate Light"/>
              </a:rPr>
              <a:t>R</a:t>
            </a:r>
            <a:r>
              <a:rPr sz="1500" b="0" spc="20" dirty="0">
                <a:solidFill>
                  <a:srgbClr val="2E2E38"/>
                </a:solidFill>
                <a:latin typeface="EYInterstate Light"/>
                <a:cs typeface="EYInterstate Light"/>
              </a:rPr>
              <a:t>e</a:t>
            </a:r>
            <a:r>
              <a:rPr sz="1500" b="0" dirty="0">
                <a:solidFill>
                  <a:srgbClr val="2E2E38"/>
                </a:solidFill>
                <a:latin typeface="EYInterstate Light"/>
                <a:cs typeface="EYInterstate Light"/>
              </a:rPr>
              <a:t>s</a:t>
            </a:r>
            <a:r>
              <a:rPr sz="1500" b="0" spc="-10" dirty="0">
                <a:solidFill>
                  <a:srgbClr val="2E2E38"/>
                </a:solidFill>
                <a:latin typeface="EYInterstate Light"/>
                <a:cs typeface="EYInterstate Light"/>
              </a:rPr>
              <a:t>p</a:t>
            </a:r>
            <a:r>
              <a:rPr sz="1500" b="0" spc="45" dirty="0">
                <a:solidFill>
                  <a:srgbClr val="2E2E38"/>
                </a:solidFill>
                <a:latin typeface="EYInterstate Light"/>
                <a:cs typeface="EYInterstate Light"/>
              </a:rPr>
              <a:t>o</a:t>
            </a:r>
            <a:r>
              <a:rPr sz="1500" b="0" spc="40" dirty="0">
                <a:solidFill>
                  <a:srgbClr val="2E2E38"/>
                </a:solidFill>
                <a:latin typeface="EYInterstate Light"/>
                <a:cs typeface="EYInterstate Light"/>
              </a:rPr>
              <a:t>n</a:t>
            </a:r>
            <a:r>
              <a:rPr sz="1500" b="0" spc="20" dirty="0">
                <a:solidFill>
                  <a:srgbClr val="2E2E38"/>
                </a:solidFill>
                <a:latin typeface="EYInterstate Light"/>
                <a:cs typeface="EYInterstate Light"/>
              </a:rPr>
              <a:t>d</a:t>
            </a:r>
            <a:endParaRPr sz="1500">
              <a:latin typeface="EYInterstate Light"/>
              <a:cs typeface="EYInterstate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36760" y="3365978"/>
            <a:ext cx="1871980" cy="11658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46050" marR="124460" indent="-146685">
              <a:lnSpc>
                <a:spcPts val="830"/>
              </a:lnSpc>
              <a:spcBef>
                <a:spcPts val="200"/>
              </a:spcBef>
              <a:buClr>
                <a:srgbClr val="2E2E38"/>
              </a:buClr>
              <a:buChar char="•"/>
              <a:tabLst>
                <a:tab pos="146685" algn="l"/>
              </a:tabLst>
            </a:pPr>
            <a:r>
              <a:rPr sz="750" b="0" spc="10" dirty="0">
                <a:solidFill>
                  <a:srgbClr val="333333"/>
                </a:solidFill>
                <a:latin typeface="EYInterstate Light"/>
                <a:cs typeface="EYInterstate Light"/>
              </a:rPr>
              <a:t>Board- </a:t>
            </a:r>
            <a:r>
              <a:rPr sz="750" b="0" dirty="0">
                <a:solidFill>
                  <a:srgbClr val="333333"/>
                </a:solidFill>
                <a:latin typeface="EYInterstate Light"/>
                <a:cs typeface="EYInterstate Light"/>
              </a:rPr>
              <a:t>and operations-level </a:t>
            </a:r>
            <a:r>
              <a:rPr sz="750" b="0" spc="10" dirty="0">
                <a:solidFill>
                  <a:srgbClr val="333333"/>
                </a:solidFill>
                <a:latin typeface="EYInterstate Light"/>
                <a:cs typeface="EYInterstate Light"/>
              </a:rPr>
              <a:t>risk </a:t>
            </a:r>
            <a:r>
              <a:rPr sz="750" b="0" dirty="0">
                <a:solidFill>
                  <a:srgbClr val="333333"/>
                </a:solidFill>
                <a:latin typeface="EYInterstate Light"/>
                <a:cs typeface="EYInterstate Light"/>
              </a:rPr>
              <a:t>and  </a:t>
            </a:r>
            <a:r>
              <a:rPr sz="750" b="0" spc="-10" dirty="0">
                <a:solidFill>
                  <a:srgbClr val="333333"/>
                </a:solidFill>
                <a:latin typeface="EYInterstate Light"/>
                <a:cs typeface="EYInterstate Light"/>
              </a:rPr>
              <a:t>threat</a:t>
            </a:r>
            <a:r>
              <a:rPr sz="750" b="0" spc="90" dirty="0">
                <a:solidFill>
                  <a:srgbClr val="333333"/>
                </a:solidFill>
                <a:latin typeface="EYInterstate Light"/>
                <a:cs typeface="EYInterstate Light"/>
              </a:rPr>
              <a:t> </a:t>
            </a:r>
            <a:r>
              <a:rPr sz="750" b="0" spc="5" dirty="0">
                <a:solidFill>
                  <a:srgbClr val="333333"/>
                </a:solidFill>
                <a:latin typeface="EYInterstate Light"/>
                <a:cs typeface="EYInterstate Light"/>
              </a:rPr>
              <a:t>monitoring</a:t>
            </a:r>
            <a:endParaRPr sz="750">
              <a:latin typeface="EYInterstate Light"/>
              <a:cs typeface="EYInterstate Light"/>
            </a:endParaRPr>
          </a:p>
          <a:p>
            <a:pPr marL="146050" marR="249554" indent="-146685">
              <a:lnSpc>
                <a:spcPts val="770"/>
              </a:lnSpc>
              <a:spcBef>
                <a:spcPts val="500"/>
              </a:spcBef>
              <a:buClr>
                <a:srgbClr val="2E2E38"/>
              </a:buClr>
              <a:buChar char="•"/>
              <a:tabLst>
                <a:tab pos="146685" algn="l"/>
              </a:tabLst>
            </a:pPr>
            <a:r>
              <a:rPr sz="750" b="0" spc="-5" dirty="0">
                <a:solidFill>
                  <a:srgbClr val="333333"/>
                </a:solidFill>
                <a:latin typeface="EYInterstate Light"/>
                <a:cs typeface="EYInterstate Light"/>
              </a:rPr>
              <a:t>Management </a:t>
            </a:r>
            <a:r>
              <a:rPr sz="750" b="0" spc="10" dirty="0">
                <a:solidFill>
                  <a:srgbClr val="333333"/>
                </a:solidFill>
                <a:latin typeface="EYInterstate Light"/>
                <a:cs typeface="EYInterstate Light"/>
              </a:rPr>
              <a:t>of </a:t>
            </a:r>
            <a:r>
              <a:rPr sz="750" b="0" spc="-5" dirty="0">
                <a:solidFill>
                  <a:srgbClr val="333333"/>
                </a:solidFill>
                <a:latin typeface="EYInterstate Light"/>
                <a:cs typeface="EYInterstate Light"/>
              </a:rPr>
              <a:t>OT </a:t>
            </a:r>
            <a:r>
              <a:rPr sz="750" b="0" dirty="0">
                <a:solidFill>
                  <a:srgbClr val="333333"/>
                </a:solidFill>
                <a:latin typeface="EYInterstate Light"/>
                <a:cs typeface="EYInterstate Light"/>
              </a:rPr>
              <a:t>cybersecurity  </a:t>
            </a:r>
            <a:r>
              <a:rPr sz="750" b="0" spc="5" dirty="0">
                <a:solidFill>
                  <a:srgbClr val="333333"/>
                </a:solidFill>
                <a:latin typeface="EYInterstate Light"/>
                <a:cs typeface="EYInterstate Light"/>
              </a:rPr>
              <a:t>incident</a:t>
            </a:r>
            <a:r>
              <a:rPr sz="750" b="0" spc="-40" dirty="0">
                <a:solidFill>
                  <a:srgbClr val="333333"/>
                </a:solidFill>
                <a:latin typeface="EYInterstate Light"/>
                <a:cs typeface="EYInterstate Light"/>
              </a:rPr>
              <a:t> </a:t>
            </a:r>
            <a:r>
              <a:rPr sz="750" b="0" spc="5" dirty="0">
                <a:solidFill>
                  <a:srgbClr val="333333"/>
                </a:solidFill>
                <a:latin typeface="EYInterstate Light"/>
                <a:cs typeface="EYInterstate Light"/>
              </a:rPr>
              <a:t>responses</a:t>
            </a:r>
            <a:endParaRPr sz="750">
              <a:latin typeface="EYInterstate Light"/>
              <a:cs typeface="EYInterstate Light"/>
            </a:endParaRPr>
          </a:p>
          <a:p>
            <a:pPr marL="146050" indent="-146685">
              <a:lnSpc>
                <a:spcPct val="100000"/>
              </a:lnSpc>
              <a:spcBef>
                <a:spcPts val="370"/>
              </a:spcBef>
              <a:buClr>
                <a:srgbClr val="2E2E38"/>
              </a:buClr>
              <a:buChar char="•"/>
              <a:tabLst>
                <a:tab pos="146685" algn="l"/>
              </a:tabLst>
            </a:pPr>
            <a:r>
              <a:rPr sz="750" b="0" spc="10" dirty="0">
                <a:solidFill>
                  <a:srgbClr val="333333"/>
                </a:solidFill>
                <a:latin typeface="EYInterstate Light"/>
                <a:cs typeface="EYInterstate Light"/>
              </a:rPr>
              <a:t>Continuous </a:t>
            </a:r>
            <a:r>
              <a:rPr sz="750" b="0" spc="5" dirty="0">
                <a:solidFill>
                  <a:srgbClr val="333333"/>
                </a:solidFill>
                <a:latin typeface="EYInterstate Light"/>
                <a:cs typeface="EYInterstate Light"/>
              </a:rPr>
              <a:t>monitoring for </a:t>
            </a:r>
            <a:r>
              <a:rPr sz="750" b="0" spc="-5" dirty="0">
                <a:solidFill>
                  <a:srgbClr val="333333"/>
                </a:solidFill>
                <a:latin typeface="EYInterstate Light"/>
                <a:cs typeface="EYInterstate Light"/>
              </a:rPr>
              <a:t>OT</a:t>
            </a:r>
            <a:r>
              <a:rPr sz="750" b="0" spc="-55" dirty="0">
                <a:solidFill>
                  <a:srgbClr val="333333"/>
                </a:solidFill>
                <a:latin typeface="EYInterstate Light"/>
                <a:cs typeface="EYInterstate Light"/>
              </a:rPr>
              <a:t> </a:t>
            </a:r>
            <a:r>
              <a:rPr sz="750" b="0" spc="-15" dirty="0">
                <a:solidFill>
                  <a:srgbClr val="333333"/>
                </a:solidFill>
                <a:latin typeface="EYInterstate Light"/>
                <a:cs typeface="EYInterstate Light"/>
              </a:rPr>
              <a:t>threats</a:t>
            </a:r>
            <a:endParaRPr sz="750">
              <a:latin typeface="EYInterstate Light"/>
              <a:cs typeface="EYInterstate Light"/>
            </a:endParaRPr>
          </a:p>
          <a:p>
            <a:pPr marL="146050" indent="-146685">
              <a:lnSpc>
                <a:spcPct val="100000"/>
              </a:lnSpc>
              <a:spcBef>
                <a:spcPts val="445"/>
              </a:spcBef>
              <a:buClr>
                <a:srgbClr val="2E2E38"/>
              </a:buClr>
              <a:buChar char="•"/>
              <a:tabLst>
                <a:tab pos="146685" algn="l"/>
              </a:tabLst>
            </a:pPr>
            <a:r>
              <a:rPr sz="750" b="0" dirty="0">
                <a:solidFill>
                  <a:srgbClr val="333333"/>
                </a:solidFill>
                <a:latin typeface="EYInterstate Light"/>
                <a:cs typeface="EYInterstate Light"/>
              </a:rPr>
              <a:t>Security impact</a:t>
            </a:r>
            <a:r>
              <a:rPr sz="750" b="0" spc="60" dirty="0">
                <a:solidFill>
                  <a:srgbClr val="333333"/>
                </a:solidFill>
                <a:latin typeface="EYInterstate Light"/>
                <a:cs typeface="EYInterstate Light"/>
              </a:rPr>
              <a:t> </a:t>
            </a:r>
            <a:r>
              <a:rPr sz="750" b="0" dirty="0">
                <a:solidFill>
                  <a:srgbClr val="333333"/>
                </a:solidFill>
                <a:latin typeface="EYInterstate Light"/>
                <a:cs typeface="EYInterstate Light"/>
              </a:rPr>
              <a:t>assessments</a:t>
            </a:r>
            <a:endParaRPr sz="750">
              <a:latin typeface="EYInterstate Light"/>
              <a:cs typeface="EYInterstate Light"/>
            </a:endParaRPr>
          </a:p>
          <a:p>
            <a:pPr marL="146050" indent="-146685">
              <a:lnSpc>
                <a:spcPct val="100000"/>
              </a:lnSpc>
              <a:spcBef>
                <a:spcPts val="375"/>
              </a:spcBef>
              <a:buClr>
                <a:srgbClr val="2E2E38"/>
              </a:buClr>
              <a:buChar char="•"/>
              <a:tabLst>
                <a:tab pos="146685" algn="l"/>
              </a:tabLst>
            </a:pPr>
            <a:r>
              <a:rPr sz="750" b="0" spc="-5" dirty="0">
                <a:solidFill>
                  <a:srgbClr val="333333"/>
                </a:solidFill>
                <a:latin typeface="EYInterstate Light"/>
                <a:cs typeface="EYInterstate Light"/>
              </a:rPr>
              <a:t>OT </a:t>
            </a:r>
            <a:r>
              <a:rPr sz="750" b="0" spc="10" dirty="0">
                <a:solidFill>
                  <a:srgbClr val="333333"/>
                </a:solidFill>
                <a:latin typeface="EYInterstate Light"/>
                <a:cs typeface="EYInterstate Light"/>
              </a:rPr>
              <a:t>process </a:t>
            </a:r>
            <a:r>
              <a:rPr sz="750" b="0" dirty="0">
                <a:solidFill>
                  <a:srgbClr val="333333"/>
                </a:solidFill>
                <a:latin typeface="EYInterstate Light"/>
                <a:cs typeface="EYInterstate Light"/>
              </a:rPr>
              <a:t>resiliency</a:t>
            </a:r>
            <a:endParaRPr sz="750">
              <a:latin typeface="EYInterstate Light"/>
              <a:cs typeface="EYInterstate Light"/>
            </a:endParaRPr>
          </a:p>
          <a:p>
            <a:pPr marL="146050" indent="-146685">
              <a:lnSpc>
                <a:spcPct val="100000"/>
              </a:lnSpc>
              <a:spcBef>
                <a:spcPts val="380"/>
              </a:spcBef>
              <a:buClr>
                <a:srgbClr val="2E2E38"/>
              </a:buClr>
              <a:buChar char="•"/>
              <a:tabLst>
                <a:tab pos="146685" algn="l"/>
              </a:tabLst>
            </a:pPr>
            <a:r>
              <a:rPr sz="750" b="0" dirty="0">
                <a:solidFill>
                  <a:srgbClr val="333333"/>
                </a:solidFill>
                <a:latin typeface="EYInterstate Light"/>
                <a:cs typeface="EYInterstate Light"/>
              </a:rPr>
              <a:t>Regulatory </a:t>
            </a:r>
            <a:r>
              <a:rPr sz="750" b="0" spc="15" dirty="0">
                <a:solidFill>
                  <a:srgbClr val="333333"/>
                </a:solidFill>
                <a:latin typeface="EYInterstate Light"/>
                <a:cs typeface="EYInterstate Light"/>
              </a:rPr>
              <a:t>response </a:t>
            </a:r>
            <a:r>
              <a:rPr sz="750" b="0" dirty="0">
                <a:solidFill>
                  <a:srgbClr val="333333"/>
                </a:solidFill>
                <a:latin typeface="EYInterstate Light"/>
                <a:cs typeface="EYInterstate Light"/>
              </a:rPr>
              <a:t>and </a:t>
            </a:r>
            <a:r>
              <a:rPr sz="750" b="0" spc="15" dirty="0">
                <a:solidFill>
                  <a:srgbClr val="333333"/>
                </a:solidFill>
                <a:latin typeface="EYInterstate Light"/>
                <a:cs typeface="EYInterstate Light"/>
              </a:rPr>
              <a:t>due</a:t>
            </a:r>
            <a:r>
              <a:rPr sz="750" b="0" spc="-35" dirty="0">
                <a:solidFill>
                  <a:srgbClr val="333333"/>
                </a:solidFill>
                <a:latin typeface="EYInterstate Light"/>
                <a:cs typeface="EYInterstate Light"/>
              </a:rPr>
              <a:t> </a:t>
            </a:r>
            <a:r>
              <a:rPr sz="750" b="0" spc="5" dirty="0">
                <a:solidFill>
                  <a:srgbClr val="333333"/>
                </a:solidFill>
                <a:latin typeface="EYInterstate Light"/>
                <a:cs typeface="EYInterstate Light"/>
              </a:rPr>
              <a:t>diligence</a:t>
            </a:r>
            <a:endParaRPr sz="750">
              <a:latin typeface="EYInterstate Light"/>
              <a:cs typeface="EYInterstate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21209" y="2381659"/>
            <a:ext cx="2189480" cy="2484755"/>
          </a:xfrm>
          <a:custGeom>
            <a:avLst/>
            <a:gdLst/>
            <a:ahLst/>
            <a:cxnLst/>
            <a:rect l="l" t="t" r="r" b="b"/>
            <a:pathLst>
              <a:path w="2189479" h="2484754">
                <a:moveTo>
                  <a:pt x="0" y="0"/>
                </a:moveTo>
                <a:lnTo>
                  <a:pt x="2189029" y="0"/>
                </a:lnTo>
                <a:lnTo>
                  <a:pt x="2189029" y="2484295"/>
                </a:lnTo>
                <a:lnTo>
                  <a:pt x="0" y="2484295"/>
                </a:lnTo>
                <a:lnTo>
                  <a:pt x="0" y="0"/>
                </a:lnTo>
                <a:close/>
              </a:path>
            </a:pathLst>
          </a:custGeom>
          <a:solidFill>
            <a:srgbClr val="C4C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121209" y="2874390"/>
            <a:ext cx="2189480" cy="17545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79120">
              <a:lnSpc>
                <a:spcPct val="100000"/>
              </a:lnSpc>
              <a:spcBef>
                <a:spcPts val="135"/>
              </a:spcBef>
            </a:pPr>
            <a:r>
              <a:rPr sz="1500" b="0" spc="-5" dirty="0">
                <a:solidFill>
                  <a:srgbClr val="2E2E38"/>
                </a:solidFill>
                <a:latin typeface="EYInterstate Light"/>
                <a:cs typeface="EYInterstate Light"/>
              </a:rPr>
              <a:t>Transform</a:t>
            </a:r>
            <a:endParaRPr sz="1500">
              <a:latin typeface="EYInterstate Light"/>
              <a:cs typeface="EYInterstate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EYInterstate Light"/>
              <a:cs typeface="EYInterstate Light"/>
            </a:endParaRPr>
          </a:p>
          <a:p>
            <a:pPr marL="278765" marR="393065" indent="-146685">
              <a:lnSpc>
                <a:spcPts val="830"/>
              </a:lnSpc>
              <a:buClr>
                <a:srgbClr val="2E2E38"/>
              </a:buClr>
              <a:buChar char="•"/>
              <a:tabLst>
                <a:tab pos="279400" algn="l"/>
              </a:tabLst>
            </a:pPr>
            <a:r>
              <a:rPr sz="750" b="0" dirty="0">
                <a:solidFill>
                  <a:srgbClr val="333333"/>
                </a:solidFill>
                <a:latin typeface="EYInterstate Light"/>
                <a:cs typeface="EYInterstate Light"/>
              </a:rPr>
              <a:t>Industry-tailored </a:t>
            </a:r>
            <a:r>
              <a:rPr sz="750" b="0" spc="-5" dirty="0">
                <a:solidFill>
                  <a:srgbClr val="333333"/>
                </a:solidFill>
                <a:latin typeface="EYInterstate Light"/>
                <a:cs typeface="EYInterstate Light"/>
              </a:rPr>
              <a:t>OT </a:t>
            </a:r>
            <a:r>
              <a:rPr sz="750" b="0" dirty="0">
                <a:solidFill>
                  <a:srgbClr val="333333"/>
                </a:solidFill>
                <a:latin typeface="EYInterstate Light"/>
                <a:cs typeface="EYInterstate Light"/>
              </a:rPr>
              <a:t>cybersecurity  framework</a:t>
            </a:r>
            <a:endParaRPr sz="750">
              <a:latin typeface="EYInterstate Light"/>
              <a:cs typeface="EYInterstate Light"/>
            </a:endParaRPr>
          </a:p>
          <a:p>
            <a:pPr marL="278765" marR="652780" indent="-146685">
              <a:lnSpc>
                <a:spcPts val="770"/>
              </a:lnSpc>
              <a:spcBef>
                <a:spcPts val="500"/>
              </a:spcBef>
              <a:buClr>
                <a:srgbClr val="2E2E38"/>
              </a:buClr>
              <a:buChar char="•"/>
              <a:tabLst>
                <a:tab pos="279400" algn="l"/>
              </a:tabLst>
            </a:pPr>
            <a:r>
              <a:rPr sz="750" b="0" spc="-5" dirty="0">
                <a:solidFill>
                  <a:srgbClr val="333333"/>
                </a:solidFill>
                <a:latin typeface="EYInterstate Light"/>
                <a:cs typeface="EYInterstate Light"/>
              </a:rPr>
              <a:t>OT maturity </a:t>
            </a:r>
            <a:r>
              <a:rPr sz="750" b="0" dirty="0">
                <a:solidFill>
                  <a:srgbClr val="333333"/>
                </a:solidFill>
                <a:latin typeface="EYInterstate Light"/>
                <a:cs typeface="EYInterstate Light"/>
              </a:rPr>
              <a:t>and </a:t>
            </a:r>
            <a:r>
              <a:rPr sz="750" b="0" spc="5" dirty="0">
                <a:solidFill>
                  <a:srgbClr val="333333"/>
                </a:solidFill>
                <a:latin typeface="EYInterstate Light"/>
                <a:cs typeface="EYInterstate Light"/>
              </a:rPr>
              <a:t>compliance  assessments and/or</a:t>
            </a:r>
            <a:r>
              <a:rPr sz="750" b="0" spc="-5" dirty="0">
                <a:solidFill>
                  <a:srgbClr val="333333"/>
                </a:solidFill>
                <a:latin typeface="EYInterstate Light"/>
                <a:cs typeface="EYInterstate Light"/>
              </a:rPr>
              <a:t> audits</a:t>
            </a:r>
            <a:endParaRPr sz="750">
              <a:latin typeface="EYInterstate Light"/>
              <a:cs typeface="EYInterstate Light"/>
            </a:endParaRPr>
          </a:p>
          <a:p>
            <a:pPr marL="278765" indent="-146685">
              <a:lnSpc>
                <a:spcPct val="100000"/>
              </a:lnSpc>
              <a:spcBef>
                <a:spcPts val="370"/>
              </a:spcBef>
              <a:buClr>
                <a:srgbClr val="2E2E38"/>
              </a:buClr>
              <a:buChar char="•"/>
              <a:tabLst>
                <a:tab pos="279400" algn="l"/>
              </a:tabLst>
            </a:pPr>
            <a:r>
              <a:rPr sz="750" b="0" spc="-5" dirty="0">
                <a:solidFill>
                  <a:srgbClr val="333333"/>
                </a:solidFill>
                <a:latin typeface="EYInterstate Light"/>
                <a:cs typeface="EYInterstate Light"/>
              </a:rPr>
              <a:t>OT critical </a:t>
            </a:r>
            <a:r>
              <a:rPr sz="750" b="0" spc="5" dirty="0">
                <a:solidFill>
                  <a:srgbClr val="333333"/>
                </a:solidFill>
                <a:latin typeface="EYInterstate Light"/>
                <a:cs typeface="EYInterstate Light"/>
              </a:rPr>
              <a:t>asset</a:t>
            </a:r>
            <a:r>
              <a:rPr sz="750" b="0" spc="150" dirty="0">
                <a:solidFill>
                  <a:srgbClr val="333333"/>
                </a:solidFill>
                <a:latin typeface="EYInterstate Light"/>
                <a:cs typeface="EYInterstate Light"/>
              </a:rPr>
              <a:t> </a:t>
            </a:r>
            <a:r>
              <a:rPr sz="750" b="0" spc="-5" dirty="0">
                <a:solidFill>
                  <a:srgbClr val="333333"/>
                </a:solidFill>
                <a:latin typeface="EYInterstate Light"/>
                <a:cs typeface="EYInterstate Light"/>
              </a:rPr>
              <a:t>identification</a:t>
            </a:r>
            <a:endParaRPr sz="750">
              <a:latin typeface="EYInterstate Light"/>
              <a:cs typeface="EYInterstate Light"/>
            </a:endParaRPr>
          </a:p>
          <a:p>
            <a:pPr marL="278765" indent="-146685">
              <a:lnSpc>
                <a:spcPct val="100000"/>
              </a:lnSpc>
              <a:spcBef>
                <a:spcPts val="445"/>
              </a:spcBef>
              <a:buClr>
                <a:srgbClr val="2E2E38"/>
              </a:buClr>
              <a:buChar char="•"/>
              <a:tabLst>
                <a:tab pos="279400" algn="l"/>
              </a:tabLst>
            </a:pPr>
            <a:r>
              <a:rPr sz="750" b="0" spc="-5" dirty="0">
                <a:solidFill>
                  <a:srgbClr val="333333"/>
                </a:solidFill>
                <a:latin typeface="EYInterstate Light"/>
                <a:cs typeface="EYInterstate Light"/>
              </a:rPr>
              <a:t>OT strategy </a:t>
            </a:r>
            <a:r>
              <a:rPr sz="750" b="0" dirty="0">
                <a:solidFill>
                  <a:srgbClr val="333333"/>
                </a:solidFill>
                <a:latin typeface="EYInterstate Light"/>
                <a:cs typeface="EYInterstate Light"/>
              </a:rPr>
              <a:t>and </a:t>
            </a:r>
            <a:r>
              <a:rPr sz="750" b="0" spc="10" dirty="0">
                <a:solidFill>
                  <a:srgbClr val="333333"/>
                </a:solidFill>
                <a:latin typeface="EYInterstate Light"/>
                <a:cs typeface="EYInterstate Light"/>
              </a:rPr>
              <a:t>program</a:t>
            </a:r>
            <a:r>
              <a:rPr sz="750" b="0" spc="-95" dirty="0">
                <a:solidFill>
                  <a:srgbClr val="333333"/>
                </a:solidFill>
                <a:latin typeface="EYInterstate Light"/>
                <a:cs typeface="EYInterstate Light"/>
              </a:rPr>
              <a:t> </a:t>
            </a:r>
            <a:r>
              <a:rPr sz="750" b="0" spc="10" dirty="0">
                <a:solidFill>
                  <a:srgbClr val="333333"/>
                </a:solidFill>
                <a:latin typeface="EYInterstate Light"/>
                <a:cs typeface="EYInterstate Light"/>
              </a:rPr>
              <a:t>design</a:t>
            </a:r>
            <a:endParaRPr sz="750">
              <a:latin typeface="EYInterstate Light"/>
              <a:cs typeface="EYInterstate Light"/>
            </a:endParaRPr>
          </a:p>
          <a:p>
            <a:pPr marL="278765" indent="-146685">
              <a:lnSpc>
                <a:spcPct val="100000"/>
              </a:lnSpc>
              <a:spcBef>
                <a:spcPts val="375"/>
              </a:spcBef>
              <a:buClr>
                <a:srgbClr val="2E2E38"/>
              </a:buClr>
              <a:buChar char="•"/>
              <a:tabLst>
                <a:tab pos="279400" algn="l"/>
              </a:tabLst>
            </a:pPr>
            <a:r>
              <a:rPr sz="750" b="0" spc="15" dirty="0">
                <a:solidFill>
                  <a:srgbClr val="333333"/>
                </a:solidFill>
                <a:latin typeface="EYInterstate Light"/>
                <a:cs typeface="EYInterstate Light"/>
              </a:rPr>
              <a:t>Risk </a:t>
            </a:r>
            <a:r>
              <a:rPr sz="750" b="0" spc="-5" dirty="0">
                <a:solidFill>
                  <a:srgbClr val="333333"/>
                </a:solidFill>
                <a:latin typeface="EYInterstate Light"/>
                <a:cs typeface="EYInterstate Light"/>
              </a:rPr>
              <a:t>management strategy</a:t>
            </a:r>
            <a:r>
              <a:rPr sz="750" b="0" spc="-20" dirty="0">
                <a:solidFill>
                  <a:srgbClr val="333333"/>
                </a:solidFill>
                <a:latin typeface="EYInterstate Light"/>
                <a:cs typeface="EYInterstate Light"/>
              </a:rPr>
              <a:t> </a:t>
            </a:r>
            <a:r>
              <a:rPr sz="750" b="0" spc="10" dirty="0">
                <a:solidFill>
                  <a:srgbClr val="333333"/>
                </a:solidFill>
                <a:latin typeface="EYInterstate Light"/>
                <a:cs typeface="EYInterstate Light"/>
              </a:rPr>
              <a:t>design</a:t>
            </a:r>
            <a:endParaRPr sz="750">
              <a:latin typeface="EYInterstate Light"/>
              <a:cs typeface="EYInterstate Light"/>
            </a:endParaRPr>
          </a:p>
          <a:p>
            <a:pPr marL="278765" marR="243840" indent="-146685">
              <a:lnSpc>
                <a:spcPts val="770"/>
              </a:lnSpc>
              <a:spcBef>
                <a:spcPts val="515"/>
              </a:spcBef>
              <a:buClr>
                <a:srgbClr val="2E2E38"/>
              </a:buClr>
              <a:buChar char="•"/>
              <a:tabLst>
                <a:tab pos="279400" algn="l"/>
              </a:tabLst>
            </a:pPr>
            <a:r>
              <a:rPr sz="750" b="0" spc="-5" dirty="0">
                <a:solidFill>
                  <a:srgbClr val="333333"/>
                </a:solidFill>
                <a:latin typeface="EYInterstate Light"/>
                <a:cs typeface="EYInterstate Light"/>
              </a:rPr>
              <a:t>OT </a:t>
            </a:r>
            <a:r>
              <a:rPr sz="750" b="0" spc="5" dirty="0">
                <a:solidFill>
                  <a:srgbClr val="333333"/>
                </a:solidFill>
                <a:latin typeface="EYInterstate Light"/>
                <a:cs typeface="EYInterstate Light"/>
              </a:rPr>
              <a:t>policies, standards, </a:t>
            </a:r>
            <a:r>
              <a:rPr sz="750" b="0" spc="10" dirty="0">
                <a:solidFill>
                  <a:srgbClr val="333333"/>
                </a:solidFill>
                <a:latin typeface="EYInterstate Light"/>
                <a:cs typeface="EYInterstate Light"/>
              </a:rPr>
              <a:t>processes </a:t>
            </a:r>
            <a:r>
              <a:rPr sz="750" b="0" dirty="0">
                <a:solidFill>
                  <a:srgbClr val="333333"/>
                </a:solidFill>
                <a:latin typeface="EYInterstate Light"/>
                <a:cs typeface="EYInterstate Light"/>
              </a:rPr>
              <a:t>and  </a:t>
            </a:r>
            <a:r>
              <a:rPr sz="750" b="0" spc="5" dirty="0">
                <a:solidFill>
                  <a:srgbClr val="333333"/>
                </a:solidFill>
                <a:latin typeface="EYInterstate Light"/>
                <a:cs typeface="EYInterstate Light"/>
              </a:rPr>
              <a:t>controls</a:t>
            </a:r>
            <a:endParaRPr sz="750">
              <a:latin typeface="EYInterstate Light"/>
              <a:cs typeface="EYInterstate Ligh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764086" y="1894543"/>
            <a:ext cx="838200" cy="836294"/>
          </a:xfrm>
          <a:custGeom>
            <a:avLst/>
            <a:gdLst/>
            <a:ahLst/>
            <a:cxnLst/>
            <a:rect l="l" t="t" r="r" b="b"/>
            <a:pathLst>
              <a:path w="838200" h="836294">
                <a:moveTo>
                  <a:pt x="419093" y="836216"/>
                </a:moveTo>
                <a:lnTo>
                  <a:pt x="370218" y="833403"/>
                </a:lnTo>
                <a:lnTo>
                  <a:pt x="322999" y="825173"/>
                </a:lnTo>
                <a:lnTo>
                  <a:pt x="277750" y="811841"/>
                </a:lnTo>
                <a:lnTo>
                  <a:pt x="234786" y="793719"/>
                </a:lnTo>
                <a:lnTo>
                  <a:pt x="194422" y="771122"/>
                </a:lnTo>
                <a:lnTo>
                  <a:pt x="156971" y="744362"/>
                </a:lnTo>
                <a:lnTo>
                  <a:pt x="122749" y="713755"/>
                </a:lnTo>
                <a:lnTo>
                  <a:pt x="92070" y="679613"/>
                </a:lnTo>
                <a:lnTo>
                  <a:pt x="65247" y="642251"/>
                </a:lnTo>
                <a:lnTo>
                  <a:pt x="42597" y="601981"/>
                </a:lnTo>
                <a:lnTo>
                  <a:pt x="24432" y="559118"/>
                </a:lnTo>
                <a:lnTo>
                  <a:pt x="11068" y="513976"/>
                </a:lnTo>
                <a:lnTo>
                  <a:pt x="2819" y="466868"/>
                </a:lnTo>
                <a:lnTo>
                  <a:pt x="0" y="418108"/>
                </a:lnTo>
                <a:lnTo>
                  <a:pt x="2819" y="369347"/>
                </a:lnTo>
                <a:lnTo>
                  <a:pt x="11068" y="322239"/>
                </a:lnTo>
                <a:lnTo>
                  <a:pt x="24432" y="277097"/>
                </a:lnTo>
                <a:lnTo>
                  <a:pt x="42597" y="234234"/>
                </a:lnTo>
                <a:lnTo>
                  <a:pt x="65247" y="193965"/>
                </a:lnTo>
                <a:lnTo>
                  <a:pt x="92070" y="156602"/>
                </a:lnTo>
                <a:lnTo>
                  <a:pt x="122749" y="122461"/>
                </a:lnTo>
                <a:lnTo>
                  <a:pt x="156971" y="91853"/>
                </a:lnTo>
                <a:lnTo>
                  <a:pt x="194422" y="65094"/>
                </a:lnTo>
                <a:lnTo>
                  <a:pt x="234786" y="42497"/>
                </a:lnTo>
                <a:lnTo>
                  <a:pt x="277750" y="24375"/>
                </a:lnTo>
                <a:lnTo>
                  <a:pt x="322999" y="11042"/>
                </a:lnTo>
                <a:lnTo>
                  <a:pt x="370218" y="2812"/>
                </a:lnTo>
                <a:lnTo>
                  <a:pt x="419093" y="0"/>
                </a:lnTo>
                <a:lnTo>
                  <a:pt x="467968" y="2812"/>
                </a:lnTo>
                <a:lnTo>
                  <a:pt x="515187" y="11042"/>
                </a:lnTo>
                <a:lnTo>
                  <a:pt x="560436" y="24375"/>
                </a:lnTo>
                <a:lnTo>
                  <a:pt x="603400" y="42497"/>
                </a:lnTo>
                <a:lnTo>
                  <a:pt x="643764" y="65094"/>
                </a:lnTo>
                <a:lnTo>
                  <a:pt x="681214" y="91853"/>
                </a:lnTo>
                <a:lnTo>
                  <a:pt x="715437" y="122461"/>
                </a:lnTo>
                <a:lnTo>
                  <a:pt x="746116" y="156602"/>
                </a:lnTo>
                <a:lnTo>
                  <a:pt x="772939" y="193965"/>
                </a:lnTo>
                <a:lnTo>
                  <a:pt x="795589" y="234234"/>
                </a:lnTo>
                <a:lnTo>
                  <a:pt x="813754" y="277097"/>
                </a:lnTo>
                <a:lnTo>
                  <a:pt x="827118" y="322239"/>
                </a:lnTo>
                <a:lnTo>
                  <a:pt x="835367" y="369347"/>
                </a:lnTo>
                <a:lnTo>
                  <a:pt x="838186" y="418108"/>
                </a:lnTo>
                <a:lnTo>
                  <a:pt x="835367" y="466868"/>
                </a:lnTo>
                <a:lnTo>
                  <a:pt x="827118" y="513976"/>
                </a:lnTo>
                <a:lnTo>
                  <a:pt x="813754" y="559118"/>
                </a:lnTo>
                <a:lnTo>
                  <a:pt x="795589" y="601981"/>
                </a:lnTo>
                <a:lnTo>
                  <a:pt x="772939" y="642251"/>
                </a:lnTo>
                <a:lnTo>
                  <a:pt x="746116" y="679613"/>
                </a:lnTo>
                <a:lnTo>
                  <a:pt x="715437" y="713755"/>
                </a:lnTo>
                <a:lnTo>
                  <a:pt x="681214" y="744362"/>
                </a:lnTo>
                <a:lnTo>
                  <a:pt x="643764" y="771122"/>
                </a:lnTo>
                <a:lnTo>
                  <a:pt x="603400" y="793719"/>
                </a:lnTo>
                <a:lnTo>
                  <a:pt x="560436" y="811841"/>
                </a:lnTo>
                <a:lnTo>
                  <a:pt x="515187" y="825173"/>
                </a:lnTo>
                <a:lnTo>
                  <a:pt x="467968" y="833403"/>
                </a:lnTo>
                <a:lnTo>
                  <a:pt x="419093" y="836216"/>
                </a:lnTo>
                <a:close/>
              </a:path>
            </a:pathLst>
          </a:custGeom>
          <a:solidFill>
            <a:srgbClr val="2E2E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78013" y="2308592"/>
            <a:ext cx="561975" cy="316865"/>
          </a:xfrm>
          <a:custGeom>
            <a:avLst/>
            <a:gdLst/>
            <a:ahLst/>
            <a:cxnLst/>
            <a:rect l="l" t="t" r="r" b="b"/>
            <a:pathLst>
              <a:path w="561975" h="316864">
                <a:moveTo>
                  <a:pt x="325973" y="316618"/>
                </a:moveTo>
                <a:lnTo>
                  <a:pt x="307200" y="316618"/>
                </a:lnTo>
                <a:lnTo>
                  <a:pt x="276479" y="314907"/>
                </a:lnTo>
                <a:lnTo>
                  <a:pt x="215039" y="302927"/>
                </a:lnTo>
                <a:lnTo>
                  <a:pt x="160426" y="278966"/>
                </a:lnTo>
                <a:lnTo>
                  <a:pt x="110933" y="246449"/>
                </a:lnTo>
                <a:lnTo>
                  <a:pt x="69973" y="205374"/>
                </a:lnTo>
                <a:lnTo>
                  <a:pt x="35839" y="155742"/>
                </a:lnTo>
                <a:lnTo>
                  <a:pt x="13653" y="99264"/>
                </a:lnTo>
                <a:lnTo>
                  <a:pt x="0" y="39363"/>
                </a:lnTo>
                <a:lnTo>
                  <a:pt x="0" y="0"/>
                </a:lnTo>
                <a:lnTo>
                  <a:pt x="15359" y="0"/>
                </a:lnTo>
                <a:lnTo>
                  <a:pt x="15359" y="37651"/>
                </a:lnTo>
                <a:lnTo>
                  <a:pt x="20479" y="66746"/>
                </a:lnTo>
                <a:lnTo>
                  <a:pt x="37546" y="121513"/>
                </a:lnTo>
                <a:lnTo>
                  <a:pt x="64853" y="172856"/>
                </a:lnTo>
                <a:lnTo>
                  <a:pt x="100693" y="215643"/>
                </a:lnTo>
                <a:lnTo>
                  <a:pt x="143359" y="251583"/>
                </a:lnTo>
                <a:lnTo>
                  <a:pt x="192853" y="278966"/>
                </a:lnTo>
                <a:lnTo>
                  <a:pt x="247466" y="296081"/>
                </a:lnTo>
                <a:lnTo>
                  <a:pt x="307200" y="301215"/>
                </a:lnTo>
                <a:lnTo>
                  <a:pt x="403342" y="301215"/>
                </a:lnTo>
                <a:lnTo>
                  <a:pt x="380586" y="308061"/>
                </a:lnTo>
                <a:lnTo>
                  <a:pt x="361813" y="311484"/>
                </a:lnTo>
                <a:lnTo>
                  <a:pt x="344746" y="314907"/>
                </a:lnTo>
                <a:lnTo>
                  <a:pt x="325973" y="316618"/>
                </a:lnTo>
                <a:close/>
              </a:path>
              <a:path w="561975" h="316864">
                <a:moveTo>
                  <a:pt x="403342" y="301215"/>
                </a:moveTo>
                <a:lnTo>
                  <a:pt x="324266" y="301215"/>
                </a:lnTo>
                <a:lnTo>
                  <a:pt x="341333" y="299504"/>
                </a:lnTo>
                <a:lnTo>
                  <a:pt x="360106" y="296081"/>
                </a:lnTo>
                <a:lnTo>
                  <a:pt x="409599" y="282389"/>
                </a:lnTo>
                <a:lnTo>
                  <a:pt x="471040" y="251583"/>
                </a:lnTo>
                <a:lnTo>
                  <a:pt x="522240" y="207085"/>
                </a:lnTo>
                <a:lnTo>
                  <a:pt x="549546" y="172856"/>
                </a:lnTo>
                <a:lnTo>
                  <a:pt x="561493" y="181414"/>
                </a:lnTo>
                <a:lnTo>
                  <a:pt x="558079" y="188259"/>
                </a:lnTo>
                <a:lnTo>
                  <a:pt x="546133" y="203662"/>
                </a:lnTo>
                <a:lnTo>
                  <a:pt x="534186" y="217354"/>
                </a:lnTo>
                <a:lnTo>
                  <a:pt x="520533" y="229334"/>
                </a:lnTo>
                <a:lnTo>
                  <a:pt x="508586" y="243026"/>
                </a:lnTo>
                <a:lnTo>
                  <a:pt x="493226" y="253295"/>
                </a:lnTo>
                <a:lnTo>
                  <a:pt x="479573" y="263563"/>
                </a:lnTo>
                <a:lnTo>
                  <a:pt x="464213" y="273832"/>
                </a:lnTo>
                <a:lnTo>
                  <a:pt x="447146" y="282389"/>
                </a:lnTo>
                <a:lnTo>
                  <a:pt x="431786" y="290947"/>
                </a:lnTo>
                <a:lnTo>
                  <a:pt x="414720" y="297792"/>
                </a:lnTo>
                <a:lnTo>
                  <a:pt x="403342" y="301215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34977" y="2008204"/>
            <a:ext cx="561975" cy="316865"/>
          </a:xfrm>
          <a:custGeom>
            <a:avLst/>
            <a:gdLst/>
            <a:ahLst/>
            <a:cxnLst/>
            <a:rect l="l" t="t" r="r" b="b"/>
            <a:pathLst>
              <a:path w="561975" h="316864">
                <a:moveTo>
                  <a:pt x="11946" y="145473"/>
                </a:moveTo>
                <a:lnTo>
                  <a:pt x="0" y="135204"/>
                </a:lnTo>
                <a:lnTo>
                  <a:pt x="3413" y="130070"/>
                </a:lnTo>
                <a:lnTo>
                  <a:pt x="15360" y="114667"/>
                </a:lnTo>
                <a:lnTo>
                  <a:pt x="52906" y="75303"/>
                </a:lnTo>
                <a:lnTo>
                  <a:pt x="97280" y="42786"/>
                </a:lnTo>
                <a:lnTo>
                  <a:pt x="163840" y="13691"/>
                </a:lnTo>
                <a:lnTo>
                  <a:pt x="180906" y="10268"/>
                </a:lnTo>
                <a:lnTo>
                  <a:pt x="199679" y="5134"/>
                </a:lnTo>
                <a:lnTo>
                  <a:pt x="254293" y="0"/>
                </a:lnTo>
                <a:lnTo>
                  <a:pt x="285013" y="1711"/>
                </a:lnTo>
                <a:lnTo>
                  <a:pt x="315733" y="6845"/>
                </a:lnTo>
                <a:lnTo>
                  <a:pt x="346453" y="15403"/>
                </a:lnTo>
                <a:lnTo>
                  <a:pt x="254293" y="15403"/>
                </a:lnTo>
                <a:lnTo>
                  <a:pt x="201386" y="20537"/>
                </a:lnTo>
                <a:lnTo>
                  <a:pt x="151893" y="34229"/>
                </a:lnTo>
                <a:lnTo>
                  <a:pt x="90453" y="66746"/>
                </a:lnTo>
                <a:lnTo>
                  <a:pt x="39253" y="111244"/>
                </a:lnTo>
                <a:lnTo>
                  <a:pt x="27306" y="124936"/>
                </a:lnTo>
                <a:lnTo>
                  <a:pt x="11946" y="145473"/>
                </a:lnTo>
                <a:close/>
              </a:path>
              <a:path w="561975" h="316864">
                <a:moveTo>
                  <a:pt x="561493" y="316618"/>
                </a:moveTo>
                <a:lnTo>
                  <a:pt x="546133" y="316618"/>
                </a:lnTo>
                <a:lnTo>
                  <a:pt x="546133" y="278966"/>
                </a:lnTo>
                <a:lnTo>
                  <a:pt x="541013" y="249872"/>
                </a:lnTo>
                <a:lnTo>
                  <a:pt x="523946" y="195105"/>
                </a:lnTo>
                <a:lnTo>
                  <a:pt x="496639" y="145473"/>
                </a:lnTo>
                <a:lnTo>
                  <a:pt x="460800" y="102687"/>
                </a:lnTo>
                <a:lnTo>
                  <a:pt x="418133" y="66746"/>
                </a:lnTo>
                <a:lnTo>
                  <a:pt x="368639" y="39363"/>
                </a:lnTo>
                <a:lnTo>
                  <a:pt x="312319" y="22248"/>
                </a:lnTo>
                <a:lnTo>
                  <a:pt x="254293" y="15403"/>
                </a:lnTo>
                <a:lnTo>
                  <a:pt x="346453" y="15403"/>
                </a:lnTo>
                <a:lnTo>
                  <a:pt x="401066" y="37651"/>
                </a:lnTo>
                <a:lnTo>
                  <a:pt x="450559" y="71881"/>
                </a:lnTo>
                <a:lnTo>
                  <a:pt x="491519" y="112955"/>
                </a:lnTo>
                <a:lnTo>
                  <a:pt x="525653" y="162588"/>
                </a:lnTo>
                <a:lnTo>
                  <a:pt x="547840" y="217354"/>
                </a:lnTo>
                <a:lnTo>
                  <a:pt x="559786" y="277255"/>
                </a:lnTo>
                <a:lnTo>
                  <a:pt x="561493" y="309773"/>
                </a:lnTo>
                <a:lnTo>
                  <a:pt x="561493" y="316618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67528" y="2308592"/>
            <a:ext cx="415290" cy="227329"/>
          </a:xfrm>
          <a:custGeom>
            <a:avLst/>
            <a:gdLst/>
            <a:ahLst/>
            <a:cxnLst/>
            <a:rect l="l" t="t" r="r" b="b"/>
            <a:pathLst>
              <a:path w="415290" h="227330">
                <a:moveTo>
                  <a:pt x="219413" y="227313"/>
                </a:moveTo>
                <a:lnTo>
                  <a:pt x="175190" y="222224"/>
                </a:lnTo>
                <a:lnTo>
                  <a:pt x="134369" y="210349"/>
                </a:lnTo>
                <a:lnTo>
                  <a:pt x="96950" y="189993"/>
                </a:lnTo>
                <a:lnTo>
                  <a:pt x="64633" y="162851"/>
                </a:lnTo>
                <a:lnTo>
                  <a:pt x="37419" y="130620"/>
                </a:lnTo>
                <a:lnTo>
                  <a:pt x="17008" y="93300"/>
                </a:lnTo>
                <a:lnTo>
                  <a:pt x="5102" y="52587"/>
                </a:lnTo>
                <a:lnTo>
                  <a:pt x="0" y="8481"/>
                </a:lnTo>
                <a:lnTo>
                  <a:pt x="0" y="0"/>
                </a:lnTo>
                <a:lnTo>
                  <a:pt x="15307" y="0"/>
                </a:lnTo>
                <a:lnTo>
                  <a:pt x="15307" y="8481"/>
                </a:lnTo>
                <a:lnTo>
                  <a:pt x="17008" y="28838"/>
                </a:lnTo>
                <a:lnTo>
                  <a:pt x="23812" y="67854"/>
                </a:lnTo>
                <a:lnTo>
                  <a:pt x="40821" y="105174"/>
                </a:lnTo>
                <a:lnTo>
                  <a:pt x="61231" y="137405"/>
                </a:lnTo>
                <a:lnTo>
                  <a:pt x="105454" y="176422"/>
                </a:lnTo>
                <a:lnTo>
                  <a:pt x="139472" y="195082"/>
                </a:lnTo>
                <a:lnTo>
                  <a:pt x="178592" y="206957"/>
                </a:lnTo>
                <a:lnTo>
                  <a:pt x="219413" y="212046"/>
                </a:lnTo>
                <a:lnTo>
                  <a:pt x="296520" y="212046"/>
                </a:lnTo>
                <a:lnTo>
                  <a:pt x="277243" y="218831"/>
                </a:lnTo>
                <a:lnTo>
                  <a:pt x="248328" y="225617"/>
                </a:lnTo>
                <a:lnTo>
                  <a:pt x="234721" y="225617"/>
                </a:lnTo>
                <a:lnTo>
                  <a:pt x="219413" y="227313"/>
                </a:lnTo>
                <a:close/>
              </a:path>
              <a:path w="415290" h="227330">
                <a:moveTo>
                  <a:pt x="296520" y="212046"/>
                </a:moveTo>
                <a:lnTo>
                  <a:pt x="219413" y="212046"/>
                </a:lnTo>
                <a:lnTo>
                  <a:pt x="246627" y="210349"/>
                </a:lnTo>
                <a:lnTo>
                  <a:pt x="273842" y="203564"/>
                </a:lnTo>
                <a:lnTo>
                  <a:pt x="323167" y="183207"/>
                </a:lnTo>
                <a:lnTo>
                  <a:pt x="365689" y="149280"/>
                </a:lnTo>
                <a:lnTo>
                  <a:pt x="398006" y="105174"/>
                </a:lnTo>
                <a:lnTo>
                  <a:pt x="403109" y="98389"/>
                </a:lnTo>
                <a:lnTo>
                  <a:pt x="415015" y="105174"/>
                </a:lnTo>
                <a:lnTo>
                  <a:pt x="404809" y="125531"/>
                </a:lnTo>
                <a:lnTo>
                  <a:pt x="396305" y="137405"/>
                </a:lnTo>
                <a:lnTo>
                  <a:pt x="377595" y="159458"/>
                </a:lnTo>
                <a:lnTo>
                  <a:pt x="355484" y="179815"/>
                </a:lnTo>
                <a:lnTo>
                  <a:pt x="331672" y="196778"/>
                </a:lnTo>
                <a:lnTo>
                  <a:pt x="306158" y="208653"/>
                </a:lnTo>
                <a:lnTo>
                  <a:pt x="296520" y="212046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83804" y="2097509"/>
            <a:ext cx="423545" cy="227329"/>
          </a:xfrm>
          <a:custGeom>
            <a:avLst/>
            <a:gdLst/>
            <a:ahLst/>
            <a:cxnLst/>
            <a:rect l="l" t="t" r="r" b="b"/>
            <a:pathLst>
              <a:path w="423545" h="227330">
                <a:moveTo>
                  <a:pt x="13817" y="129902"/>
                </a:moveTo>
                <a:lnTo>
                  <a:pt x="0" y="121356"/>
                </a:lnTo>
                <a:lnTo>
                  <a:pt x="5181" y="114519"/>
                </a:lnTo>
                <a:lnTo>
                  <a:pt x="12090" y="102554"/>
                </a:lnTo>
                <a:lnTo>
                  <a:pt x="39725" y="66660"/>
                </a:lnTo>
                <a:lnTo>
                  <a:pt x="86359" y="30766"/>
                </a:lnTo>
                <a:lnTo>
                  <a:pt x="139902" y="8546"/>
                </a:lnTo>
                <a:lnTo>
                  <a:pt x="184810" y="0"/>
                </a:lnTo>
                <a:lnTo>
                  <a:pt x="200354" y="0"/>
                </a:lnTo>
                <a:lnTo>
                  <a:pt x="222808" y="1709"/>
                </a:lnTo>
                <a:lnTo>
                  <a:pt x="245261" y="5127"/>
                </a:lnTo>
                <a:lnTo>
                  <a:pt x="265988" y="10255"/>
                </a:lnTo>
                <a:lnTo>
                  <a:pt x="281533" y="15383"/>
                </a:lnTo>
                <a:lnTo>
                  <a:pt x="200354" y="15383"/>
                </a:lnTo>
                <a:lnTo>
                  <a:pt x="172719" y="17092"/>
                </a:lnTo>
                <a:lnTo>
                  <a:pt x="119176" y="32475"/>
                </a:lnTo>
                <a:lnTo>
                  <a:pt x="72542" y="59823"/>
                </a:lnTo>
                <a:lnTo>
                  <a:pt x="32816" y="99136"/>
                </a:lnTo>
                <a:lnTo>
                  <a:pt x="18999" y="123065"/>
                </a:lnTo>
                <a:lnTo>
                  <a:pt x="13817" y="129902"/>
                </a:lnTo>
                <a:close/>
              </a:path>
              <a:path w="423545" h="227330">
                <a:moveTo>
                  <a:pt x="423163" y="227330"/>
                </a:moveTo>
                <a:lnTo>
                  <a:pt x="407618" y="227330"/>
                </a:lnTo>
                <a:lnTo>
                  <a:pt x="407618" y="220493"/>
                </a:lnTo>
                <a:lnTo>
                  <a:pt x="405891" y="199982"/>
                </a:lnTo>
                <a:lnTo>
                  <a:pt x="397255" y="158960"/>
                </a:lnTo>
                <a:lnTo>
                  <a:pt x="381710" y="123065"/>
                </a:lnTo>
                <a:lnTo>
                  <a:pt x="347166" y="75206"/>
                </a:lnTo>
                <a:lnTo>
                  <a:pt x="316076" y="49568"/>
                </a:lnTo>
                <a:lnTo>
                  <a:pt x="281533" y="30766"/>
                </a:lnTo>
                <a:lnTo>
                  <a:pt x="241807" y="18801"/>
                </a:lnTo>
                <a:lnTo>
                  <a:pt x="200354" y="15383"/>
                </a:lnTo>
                <a:lnTo>
                  <a:pt x="281533" y="15383"/>
                </a:lnTo>
                <a:lnTo>
                  <a:pt x="324712" y="37603"/>
                </a:lnTo>
                <a:lnTo>
                  <a:pt x="357529" y="64951"/>
                </a:lnTo>
                <a:lnTo>
                  <a:pt x="385164" y="97427"/>
                </a:lnTo>
                <a:lnTo>
                  <a:pt x="405891" y="135030"/>
                </a:lnTo>
                <a:lnTo>
                  <a:pt x="417981" y="176052"/>
                </a:lnTo>
                <a:lnTo>
                  <a:pt x="423163" y="220493"/>
                </a:lnTo>
                <a:lnTo>
                  <a:pt x="423163" y="22733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45463" y="2194931"/>
            <a:ext cx="162761" cy="1298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66274" y="2308592"/>
            <a:ext cx="162761" cy="1298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73318" y="2211168"/>
            <a:ext cx="219728" cy="2192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695522" y="1894543"/>
            <a:ext cx="838200" cy="836294"/>
          </a:xfrm>
          <a:custGeom>
            <a:avLst/>
            <a:gdLst/>
            <a:ahLst/>
            <a:cxnLst/>
            <a:rect l="l" t="t" r="r" b="b"/>
            <a:pathLst>
              <a:path w="838200" h="836294">
                <a:moveTo>
                  <a:pt x="419093" y="836216"/>
                </a:moveTo>
                <a:lnTo>
                  <a:pt x="370218" y="833403"/>
                </a:lnTo>
                <a:lnTo>
                  <a:pt x="322999" y="825173"/>
                </a:lnTo>
                <a:lnTo>
                  <a:pt x="277750" y="811841"/>
                </a:lnTo>
                <a:lnTo>
                  <a:pt x="234786" y="793719"/>
                </a:lnTo>
                <a:lnTo>
                  <a:pt x="194422" y="771122"/>
                </a:lnTo>
                <a:lnTo>
                  <a:pt x="156971" y="744362"/>
                </a:lnTo>
                <a:lnTo>
                  <a:pt x="122749" y="713755"/>
                </a:lnTo>
                <a:lnTo>
                  <a:pt x="92070" y="679613"/>
                </a:lnTo>
                <a:lnTo>
                  <a:pt x="65247" y="642251"/>
                </a:lnTo>
                <a:lnTo>
                  <a:pt x="42597" y="601981"/>
                </a:lnTo>
                <a:lnTo>
                  <a:pt x="24432" y="559118"/>
                </a:lnTo>
                <a:lnTo>
                  <a:pt x="11068" y="513976"/>
                </a:lnTo>
                <a:lnTo>
                  <a:pt x="2819" y="466868"/>
                </a:lnTo>
                <a:lnTo>
                  <a:pt x="0" y="418108"/>
                </a:lnTo>
                <a:lnTo>
                  <a:pt x="2819" y="369347"/>
                </a:lnTo>
                <a:lnTo>
                  <a:pt x="11068" y="322239"/>
                </a:lnTo>
                <a:lnTo>
                  <a:pt x="24432" y="277097"/>
                </a:lnTo>
                <a:lnTo>
                  <a:pt x="42597" y="234234"/>
                </a:lnTo>
                <a:lnTo>
                  <a:pt x="65247" y="193965"/>
                </a:lnTo>
                <a:lnTo>
                  <a:pt x="92070" y="156602"/>
                </a:lnTo>
                <a:lnTo>
                  <a:pt x="122749" y="122461"/>
                </a:lnTo>
                <a:lnTo>
                  <a:pt x="156971" y="91853"/>
                </a:lnTo>
                <a:lnTo>
                  <a:pt x="194422" y="65094"/>
                </a:lnTo>
                <a:lnTo>
                  <a:pt x="234786" y="42497"/>
                </a:lnTo>
                <a:lnTo>
                  <a:pt x="277750" y="24375"/>
                </a:lnTo>
                <a:lnTo>
                  <a:pt x="322999" y="11042"/>
                </a:lnTo>
                <a:lnTo>
                  <a:pt x="370218" y="2812"/>
                </a:lnTo>
                <a:lnTo>
                  <a:pt x="419093" y="0"/>
                </a:lnTo>
                <a:lnTo>
                  <a:pt x="467968" y="2812"/>
                </a:lnTo>
                <a:lnTo>
                  <a:pt x="515187" y="11042"/>
                </a:lnTo>
                <a:lnTo>
                  <a:pt x="560436" y="24375"/>
                </a:lnTo>
                <a:lnTo>
                  <a:pt x="603400" y="42497"/>
                </a:lnTo>
                <a:lnTo>
                  <a:pt x="643764" y="65094"/>
                </a:lnTo>
                <a:lnTo>
                  <a:pt x="681214" y="91853"/>
                </a:lnTo>
                <a:lnTo>
                  <a:pt x="715437" y="122461"/>
                </a:lnTo>
                <a:lnTo>
                  <a:pt x="746116" y="156602"/>
                </a:lnTo>
                <a:lnTo>
                  <a:pt x="772939" y="193965"/>
                </a:lnTo>
                <a:lnTo>
                  <a:pt x="795589" y="234234"/>
                </a:lnTo>
                <a:lnTo>
                  <a:pt x="813754" y="277097"/>
                </a:lnTo>
                <a:lnTo>
                  <a:pt x="827118" y="322239"/>
                </a:lnTo>
                <a:lnTo>
                  <a:pt x="835367" y="369347"/>
                </a:lnTo>
                <a:lnTo>
                  <a:pt x="838186" y="418108"/>
                </a:lnTo>
                <a:lnTo>
                  <a:pt x="835367" y="466868"/>
                </a:lnTo>
                <a:lnTo>
                  <a:pt x="827118" y="513976"/>
                </a:lnTo>
                <a:lnTo>
                  <a:pt x="813754" y="559118"/>
                </a:lnTo>
                <a:lnTo>
                  <a:pt x="795589" y="601981"/>
                </a:lnTo>
                <a:lnTo>
                  <a:pt x="772939" y="642251"/>
                </a:lnTo>
                <a:lnTo>
                  <a:pt x="746116" y="679613"/>
                </a:lnTo>
                <a:lnTo>
                  <a:pt x="715437" y="713755"/>
                </a:lnTo>
                <a:lnTo>
                  <a:pt x="681214" y="744362"/>
                </a:lnTo>
                <a:lnTo>
                  <a:pt x="643764" y="771122"/>
                </a:lnTo>
                <a:lnTo>
                  <a:pt x="603400" y="793719"/>
                </a:lnTo>
                <a:lnTo>
                  <a:pt x="560436" y="811841"/>
                </a:lnTo>
                <a:lnTo>
                  <a:pt x="515187" y="825173"/>
                </a:lnTo>
                <a:lnTo>
                  <a:pt x="467968" y="833403"/>
                </a:lnTo>
                <a:lnTo>
                  <a:pt x="419093" y="836216"/>
                </a:lnTo>
                <a:close/>
              </a:path>
            </a:pathLst>
          </a:custGeom>
          <a:solidFill>
            <a:srgbClr val="2E2E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907101" y="2202542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579" y="0"/>
                </a:lnTo>
              </a:path>
            </a:pathLst>
          </a:custGeom>
          <a:ln w="15221">
            <a:solidFill>
              <a:srgbClr val="F6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914673" y="2210153"/>
            <a:ext cx="0" cy="351790"/>
          </a:xfrm>
          <a:custGeom>
            <a:avLst/>
            <a:gdLst/>
            <a:ahLst/>
            <a:cxnLst/>
            <a:rect l="l" t="t" r="r" b="b"/>
            <a:pathLst>
              <a:path h="351789">
                <a:moveTo>
                  <a:pt x="0" y="0"/>
                </a:moveTo>
                <a:lnTo>
                  <a:pt x="0" y="351373"/>
                </a:lnTo>
              </a:path>
            </a:pathLst>
          </a:custGeom>
          <a:ln w="15143">
            <a:solidFill>
              <a:srgbClr val="F6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907101" y="2569138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579" y="0"/>
                </a:lnTo>
              </a:path>
            </a:pathLst>
          </a:custGeom>
          <a:ln w="15221">
            <a:solidFill>
              <a:srgbClr val="F6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347108" y="2210127"/>
            <a:ext cx="0" cy="351790"/>
          </a:xfrm>
          <a:custGeom>
            <a:avLst/>
            <a:gdLst/>
            <a:ahLst/>
            <a:cxnLst/>
            <a:rect l="l" t="t" r="r" b="b"/>
            <a:pathLst>
              <a:path h="351789">
                <a:moveTo>
                  <a:pt x="0" y="0"/>
                </a:moveTo>
                <a:lnTo>
                  <a:pt x="0" y="351181"/>
                </a:lnTo>
              </a:path>
            </a:pathLst>
          </a:custGeom>
          <a:ln w="15143">
            <a:solidFill>
              <a:srgbClr val="F6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64065" y="1983847"/>
            <a:ext cx="325755" cy="227329"/>
          </a:xfrm>
          <a:custGeom>
            <a:avLst/>
            <a:gdLst/>
            <a:ahLst/>
            <a:cxnLst/>
            <a:rect l="l" t="t" r="r" b="b"/>
            <a:pathLst>
              <a:path w="325755" h="227330">
                <a:moveTo>
                  <a:pt x="325515" y="227318"/>
                </a:moveTo>
                <a:lnTo>
                  <a:pt x="0" y="227318"/>
                </a:lnTo>
                <a:lnTo>
                  <a:pt x="0" y="143309"/>
                </a:lnTo>
                <a:lnTo>
                  <a:pt x="3373" y="128484"/>
                </a:lnTo>
                <a:lnTo>
                  <a:pt x="6746" y="112012"/>
                </a:lnTo>
                <a:lnTo>
                  <a:pt x="26985" y="70831"/>
                </a:lnTo>
                <a:lnTo>
                  <a:pt x="59031" y="36239"/>
                </a:lnTo>
                <a:lnTo>
                  <a:pt x="99509" y="13177"/>
                </a:lnTo>
                <a:lnTo>
                  <a:pt x="163601" y="0"/>
                </a:lnTo>
                <a:lnTo>
                  <a:pt x="178780" y="1647"/>
                </a:lnTo>
                <a:lnTo>
                  <a:pt x="195646" y="3294"/>
                </a:lnTo>
                <a:lnTo>
                  <a:pt x="226005" y="13177"/>
                </a:lnTo>
                <a:lnTo>
                  <a:pt x="229800" y="14825"/>
                </a:lnTo>
                <a:lnTo>
                  <a:pt x="163601" y="14825"/>
                </a:lnTo>
                <a:lnTo>
                  <a:pt x="133242" y="18119"/>
                </a:lnTo>
                <a:lnTo>
                  <a:pt x="118062" y="21414"/>
                </a:lnTo>
                <a:lnTo>
                  <a:pt x="104569" y="26355"/>
                </a:lnTo>
                <a:lnTo>
                  <a:pt x="92763" y="32944"/>
                </a:lnTo>
                <a:lnTo>
                  <a:pt x="79270" y="39533"/>
                </a:lnTo>
                <a:lnTo>
                  <a:pt x="48911" y="67536"/>
                </a:lnTo>
                <a:lnTo>
                  <a:pt x="21925" y="116953"/>
                </a:lnTo>
                <a:lnTo>
                  <a:pt x="15179" y="144956"/>
                </a:lnTo>
                <a:lnTo>
                  <a:pt x="15179" y="212493"/>
                </a:lnTo>
                <a:lnTo>
                  <a:pt x="325515" y="212493"/>
                </a:lnTo>
                <a:lnTo>
                  <a:pt x="325515" y="227318"/>
                </a:lnTo>
                <a:close/>
              </a:path>
              <a:path w="325755" h="227330">
                <a:moveTo>
                  <a:pt x="325515" y="212493"/>
                </a:moveTo>
                <a:lnTo>
                  <a:pt x="310335" y="212493"/>
                </a:lnTo>
                <a:lnTo>
                  <a:pt x="310335" y="144956"/>
                </a:lnTo>
                <a:lnTo>
                  <a:pt x="308649" y="131779"/>
                </a:lnTo>
                <a:lnTo>
                  <a:pt x="293469" y="90598"/>
                </a:lnTo>
                <a:lnTo>
                  <a:pt x="268170" y="57653"/>
                </a:lnTo>
                <a:lnTo>
                  <a:pt x="232751" y="32944"/>
                </a:lnTo>
                <a:lnTo>
                  <a:pt x="220945" y="26355"/>
                </a:lnTo>
                <a:lnTo>
                  <a:pt x="207452" y="21414"/>
                </a:lnTo>
                <a:lnTo>
                  <a:pt x="192273" y="18119"/>
                </a:lnTo>
                <a:lnTo>
                  <a:pt x="178780" y="16472"/>
                </a:lnTo>
                <a:lnTo>
                  <a:pt x="163601" y="14825"/>
                </a:lnTo>
                <a:lnTo>
                  <a:pt x="229800" y="14825"/>
                </a:lnTo>
                <a:lnTo>
                  <a:pt x="266484" y="36239"/>
                </a:lnTo>
                <a:lnTo>
                  <a:pt x="298529" y="70831"/>
                </a:lnTo>
                <a:lnTo>
                  <a:pt x="318769" y="112012"/>
                </a:lnTo>
                <a:lnTo>
                  <a:pt x="325515" y="143309"/>
                </a:lnTo>
                <a:lnTo>
                  <a:pt x="325515" y="212493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12891" y="2024440"/>
            <a:ext cx="227849" cy="1217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077993" y="2308592"/>
            <a:ext cx="105789" cy="1542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229804" y="1894543"/>
            <a:ext cx="838200" cy="836294"/>
          </a:xfrm>
          <a:custGeom>
            <a:avLst/>
            <a:gdLst/>
            <a:ahLst/>
            <a:cxnLst/>
            <a:rect l="l" t="t" r="r" b="b"/>
            <a:pathLst>
              <a:path w="838200" h="836294">
                <a:moveTo>
                  <a:pt x="419093" y="836216"/>
                </a:moveTo>
                <a:lnTo>
                  <a:pt x="370218" y="833403"/>
                </a:lnTo>
                <a:lnTo>
                  <a:pt x="322999" y="825173"/>
                </a:lnTo>
                <a:lnTo>
                  <a:pt x="277750" y="811841"/>
                </a:lnTo>
                <a:lnTo>
                  <a:pt x="234786" y="793719"/>
                </a:lnTo>
                <a:lnTo>
                  <a:pt x="194422" y="771122"/>
                </a:lnTo>
                <a:lnTo>
                  <a:pt x="156971" y="744362"/>
                </a:lnTo>
                <a:lnTo>
                  <a:pt x="122749" y="713755"/>
                </a:lnTo>
                <a:lnTo>
                  <a:pt x="92070" y="679613"/>
                </a:lnTo>
                <a:lnTo>
                  <a:pt x="65247" y="642251"/>
                </a:lnTo>
                <a:lnTo>
                  <a:pt x="42597" y="601981"/>
                </a:lnTo>
                <a:lnTo>
                  <a:pt x="24432" y="559118"/>
                </a:lnTo>
                <a:lnTo>
                  <a:pt x="11068" y="513976"/>
                </a:lnTo>
                <a:lnTo>
                  <a:pt x="2819" y="466868"/>
                </a:lnTo>
                <a:lnTo>
                  <a:pt x="0" y="418108"/>
                </a:lnTo>
                <a:lnTo>
                  <a:pt x="2819" y="369347"/>
                </a:lnTo>
                <a:lnTo>
                  <a:pt x="11068" y="322239"/>
                </a:lnTo>
                <a:lnTo>
                  <a:pt x="24432" y="277097"/>
                </a:lnTo>
                <a:lnTo>
                  <a:pt x="42597" y="234234"/>
                </a:lnTo>
                <a:lnTo>
                  <a:pt x="65247" y="193965"/>
                </a:lnTo>
                <a:lnTo>
                  <a:pt x="92070" y="156602"/>
                </a:lnTo>
                <a:lnTo>
                  <a:pt x="122749" y="122461"/>
                </a:lnTo>
                <a:lnTo>
                  <a:pt x="156971" y="91853"/>
                </a:lnTo>
                <a:lnTo>
                  <a:pt x="194422" y="65094"/>
                </a:lnTo>
                <a:lnTo>
                  <a:pt x="234786" y="42497"/>
                </a:lnTo>
                <a:lnTo>
                  <a:pt x="277750" y="24375"/>
                </a:lnTo>
                <a:lnTo>
                  <a:pt x="322999" y="11042"/>
                </a:lnTo>
                <a:lnTo>
                  <a:pt x="370218" y="2812"/>
                </a:lnTo>
                <a:lnTo>
                  <a:pt x="419093" y="0"/>
                </a:lnTo>
                <a:lnTo>
                  <a:pt x="467968" y="2812"/>
                </a:lnTo>
                <a:lnTo>
                  <a:pt x="515187" y="11042"/>
                </a:lnTo>
                <a:lnTo>
                  <a:pt x="560436" y="24375"/>
                </a:lnTo>
                <a:lnTo>
                  <a:pt x="603400" y="42497"/>
                </a:lnTo>
                <a:lnTo>
                  <a:pt x="643764" y="65094"/>
                </a:lnTo>
                <a:lnTo>
                  <a:pt x="681214" y="91853"/>
                </a:lnTo>
                <a:lnTo>
                  <a:pt x="715437" y="122461"/>
                </a:lnTo>
                <a:lnTo>
                  <a:pt x="746116" y="156602"/>
                </a:lnTo>
                <a:lnTo>
                  <a:pt x="772939" y="193965"/>
                </a:lnTo>
                <a:lnTo>
                  <a:pt x="795589" y="234234"/>
                </a:lnTo>
                <a:lnTo>
                  <a:pt x="813754" y="277097"/>
                </a:lnTo>
                <a:lnTo>
                  <a:pt x="827118" y="322239"/>
                </a:lnTo>
                <a:lnTo>
                  <a:pt x="835367" y="369347"/>
                </a:lnTo>
                <a:lnTo>
                  <a:pt x="838186" y="418108"/>
                </a:lnTo>
                <a:lnTo>
                  <a:pt x="835367" y="466868"/>
                </a:lnTo>
                <a:lnTo>
                  <a:pt x="827118" y="513976"/>
                </a:lnTo>
                <a:lnTo>
                  <a:pt x="813754" y="559118"/>
                </a:lnTo>
                <a:lnTo>
                  <a:pt x="795589" y="601981"/>
                </a:lnTo>
                <a:lnTo>
                  <a:pt x="772939" y="642251"/>
                </a:lnTo>
                <a:lnTo>
                  <a:pt x="746116" y="679613"/>
                </a:lnTo>
                <a:lnTo>
                  <a:pt x="715437" y="713755"/>
                </a:lnTo>
                <a:lnTo>
                  <a:pt x="681214" y="744362"/>
                </a:lnTo>
                <a:lnTo>
                  <a:pt x="643764" y="771122"/>
                </a:lnTo>
                <a:lnTo>
                  <a:pt x="603400" y="793719"/>
                </a:lnTo>
                <a:lnTo>
                  <a:pt x="560436" y="811841"/>
                </a:lnTo>
                <a:lnTo>
                  <a:pt x="515187" y="825173"/>
                </a:lnTo>
                <a:lnTo>
                  <a:pt x="467968" y="833403"/>
                </a:lnTo>
                <a:lnTo>
                  <a:pt x="419093" y="836216"/>
                </a:lnTo>
                <a:close/>
              </a:path>
            </a:pathLst>
          </a:custGeom>
          <a:solidFill>
            <a:srgbClr val="2E2E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384419" y="2073152"/>
            <a:ext cx="553720" cy="12700"/>
          </a:xfrm>
          <a:custGeom>
            <a:avLst/>
            <a:gdLst/>
            <a:ahLst/>
            <a:cxnLst/>
            <a:rect l="l" t="t" r="r" b="b"/>
            <a:pathLst>
              <a:path w="553720" h="12700">
                <a:moveTo>
                  <a:pt x="0" y="12685"/>
                </a:moveTo>
                <a:lnTo>
                  <a:pt x="553348" y="12685"/>
                </a:lnTo>
                <a:lnTo>
                  <a:pt x="553348" y="0"/>
                </a:lnTo>
                <a:lnTo>
                  <a:pt x="0" y="0"/>
                </a:lnTo>
                <a:lnTo>
                  <a:pt x="0" y="12685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384419" y="2131505"/>
            <a:ext cx="553720" cy="0"/>
          </a:xfrm>
          <a:custGeom>
            <a:avLst/>
            <a:gdLst/>
            <a:ahLst/>
            <a:cxnLst/>
            <a:rect l="l" t="t" r="r" b="b"/>
            <a:pathLst>
              <a:path w="553720">
                <a:moveTo>
                  <a:pt x="0" y="0"/>
                </a:moveTo>
                <a:lnTo>
                  <a:pt x="553348" y="0"/>
                </a:lnTo>
              </a:path>
            </a:pathLst>
          </a:custGeom>
          <a:ln w="12685">
            <a:solidFill>
              <a:srgbClr val="F6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25108" y="2097509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0" y="0"/>
                </a:moveTo>
                <a:lnTo>
                  <a:pt x="16282" y="0"/>
                </a:lnTo>
                <a:lnTo>
                  <a:pt x="16282" y="16233"/>
                </a:lnTo>
                <a:lnTo>
                  <a:pt x="0" y="16233"/>
                </a:lnTo>
                <a:lnTo>
                  <a:pt x="0" y="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457659" y="2097509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0" y="0"/>
                </a:moveTo>
                <a:lnTo>
                  <a:pt x="16282" y="0"/>
                </a:lnTo>
                <a:lnTo>
                  <a:pt x="16282" y="16234"/>
                </a:lnTo>
                <a:lnTo>
                  <a:pt x="0" y="16234"/>
                </a:lnTo>
                <a:lnTo>
                  <a:pt x="0" y="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482072" y="2097509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0" y="0"/>
                </a:moveTo>
                <a:lnTo>
                  <a:pt x="16281" y="0"/>
                </a:lnTo>
                <a:lnTo>
                  <a:pt x="16281" y="16233"/>
                </a:lnTo>
                <a:lnTo>
                  <a:pt x="0" y="16233"/>
                </a:lnTo>
                <a:lnTo>
                  <a:pt x="0" y="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718064" y="2211168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09" h="8255">
                <a:moveTo>
                  <a:pt x="0" y="0"/>
                </a:moveTo>
                <a:lnTo>
                  <a:pt x="16282" y="0"/>
                </a:lnTo>
                <a:lnTo>
                  <a:pt x="16282" y="8117"/>
                </a:lnTo>
                <a:lnTo>
                  <a:pt x="0" y="8117"/>
                </a:lnTo>
                <a:lnTo>
                  <a:pt x="0" y="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750616" y="2211168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09" h="8255">
                <a:moveTo>
                  <a:pt x="0" y="0"/>
                </a:moveTo>
                <a:lnTo>
                  <a:pt x="16282" y="0"/>
                </a:lnTo>
                <a:lnTo>
                  <a:pt x="16282" y="8116"/>
                </a:lnTo>
                <a:lnTo>
                  <a:pt x="0" y="8116"/>
                </a:lnTo>
                <a:lnTo>
                  <a:pt x="0" y="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775028" y="2211168"/>
            <a:ext cx="24765" cy="8255"/>
          </a:xfrm>
          <a:custGeom>
            <a:avLst/>
            <a:gdLst/>
            <a:ahLst/>
            <a:cxnLst/>
            <a:rect l="l" t="t" r="r" b="b"/>
            <a:pathLst>
              <a:path w="24765" h="8255">
                <a:moveTo>
                  <a:pt x="0" y="0"/>
                </a:moveTo>
                <a:lnTo>
                  <a:pt x="24423" y="0"/>
                </a:lnTo>
                <a:lnTo>
                  <a:pt x="24423" y="8116"/>
                </a:lnTo>
                <a:lnTo>
                  <a:pt x="0" y="8116"/>
                </a:lnTo>
                <a:lnTo>
                  <a:pt x="0" y="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807580" y="2211168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09" h="8255">
                <a:moveTo>
                  <a:pt x="0" y="0"/>
                </a:moveTo>
                <a:lnTo>
                  <a:pt x="16282" y="0"/>
                </a:lnTo>
                <a:lnTo>
                  <a:pt x="16282" y="8116"/>
                </a:lnTo>
                <a:lnTo>
                  <a:pt x="0" y="8116"/>
                </a:lnTo>
                <a:lnTo>
                  <a:pt x="0" y="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40130" y="2211168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09" h="8255">
                <a:moveTo>
                  <a:pt x="0" y="0"/>
                </a:moveTo>
                <a:lnTo>
                  <a:pt x="16282" y="0"/>
                </a:lnTo>
                <a:lnTo>
                  <a:pt x="16282" y="8116"/>
                </a:lnTo>
                <a:lnTo>
                  <a:pt x="0" y="8116"/>
                </a:lnTo>
                <a:lnTo>
                  <a:pt x="0" y="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72681" y="2211168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09" h="8255">
                <a:moveTo>
                  <a:pt x="0" y="0"/>
                </a:moveTo>
                <a:lnTo>
                  <a:pt x="16282" y="0"/>
                </a:lnTo>
                <a:lnTo>
                  <a:pt x="16282" y="8116"/>
                </a:lnTo>
                <a:lnTo>
                  <a:pt x="0" y="8116"/>
                </a:lnTo>
                <a:lnTo>
                  <a:pt x="0" y="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775028" y="2259880"/>
            <a:ext cx="24765" cy="16510"/>
          </a:xfrm>
          <a:custGeom>
            <a:avLst/>
            <a:gdLst/>
            <a:ahLst/>
            <a:cxnLst/>
            <a:rect l="l" t="t" r="r" b="b"/>
            <a:pathLst>
              <a:path w="24765" h="16510">
                <a:moveTo>
                  <a:pt x="0" y="0"/>
                </a:moveTo>
                <a:lnTo>
                  <a:pt x="24405" y="0"/>
                </a:lnTo>
                <a:lnTo>
                  <a:pt x="24405" y="16234"/>
                </a:lnTo>
                <a:lnTo>
                  <a:pt x="0" y="16234"/>
                </a:lnTo>
                <a:lnTo>
                  <a:pt x="0" y="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807580" y="2259880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0" y="0"/>
                </a:moveTo>
                <a:lnTo>
                  <a:pt x="16282" y="0"/>
                </a:lnTo>
                <a:lnTo>
                  <a:pt x="16282" y="16233"/>
                </a:lnTo>
                <a:lnTo>
                  <a:pt x="0" y="16233"/>
                </a:lnTo>
                <a:lnTo>
                  <a:pt x="0" y="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840130" y="2259880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0" y="0"/>
                </a:moveTo>
                <a:lnTo>
                  <a:pt x="16282" y="0"/>
                </a:lnTo>
                <a:lnTo>
                  <a:pt x="16282" y="16233"/>
                </a:lnTo>
                <a:lnTo>
                  <a:pt x="0" y="16233"/>
                </a:lnTo>
                <a:lnTo>
                  <a:pt x="0" y="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872681" y="2259880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0" y="0"/>
                </a:moveTo>
                <a:lnTo>
                  <a:pt x="16282" y="0"/>
                </a:lnTo>
                <a:lnTo>
                  <a:pt x="16282" y="16234"/>
                </a:lnTo>
                <a:lnTo>
                  <a:pt x="0" y="16234"/>
                </a:lnTo>
                <a:lnTo>
                  <a:pt x="0" y="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840130" y="2308592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0" y="0"/>
                </a:moveTo>
                <a:lnTo>
                  <a:pt x="16282" y="0"/>
                </a:lnTo>
                <a:lnTo>
                  <a:pt x="16282" y="16233"/>
                </a:lnTo>
                <a:lnTo>
                  <a:pt x="0" y="16233"/>
                </a:lnTo>
                <a:lnTo>
                  <a:pt x="0" y="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872681" y="2308592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0" y="0"/>
                </a:moveTo>
                <a:lnTo>
                  <a:pt x="16282" y="0"/>
                </a:lnTo>
                <a:lnTo>
                  <a:pt x="16282" y="16234"/>
                </a:lnTo>
                <a:lnTo>
                  <a:pt x="0" y="16234"/>
                </a:lnTo>
                <a:lnTo>
                  <a:pt x="0" y="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384419" y="2072901"/>
            <a:ext cx="553720" cy="12700"/>
          </a:xfrm>
          <a:custGeom>
            <a:avLst/>
            <a:gdLst/>
            <a:ahLst/>
            <a:cxnLst/>
            <a:rect l="l" t="t" r="r" b="b"/>
            <a:pathLst>
              <a:path w="553720" h="12700">
                <a:moveTo>
                  <a:pt x="0" y="12684"/>
                </a:moveTo>
                <a:lnTo>
                  <a:pt x="553365" y="12684"/>
                </a:lnTo>
                <a:lnTo>
                  <a:pt x="553365" y="0"/>
                </a:lnTo>
                <a:lnTo>
                  <a:pt x="0" y="0"/>
                </a:lnTo>
                <a:lnTo>
                  <a:pt x="0" y="12684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390854" y="2085586"/>
            <a:ext cx="0" cy="397510"/>
          </a:xfrm>
          <a:custGeom>
            <a:avLst/>
            <a:gdLst/>
            <a:ahLst/>
            <a:cxnLst/>
            <a:rect l="l" t="t" r="r" b="b"/>
            <a:pathLst>
              <a:path h="397510">
                <a:moveTo>
                  <a:pt x="0" y="0"/>
                </a:moveTo>
                <a:lnTo>
                  <a:pt x="0" y="397036"/>
                </a:lnTo>
              </a:path>
            </a:pathLst>
          </a:custGeom>
          <a:ln w="12868">
            <a:solidFill>
              <a:srgbClr val="F6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384419" y="2488965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5793" y="0"/>
                </a:lnTo>
              </a:path>
            </a:pathLst>
          </a:custGeom>
          <a:ln w="12684">
            <a:solidFill>
              <a:srgbClr val="F6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31343" y="2085586"/>
            <a:ext cx="0" cy="397510"/>
          </a:xfrm>
          <a:custGeom>
            <a:avLst/>
            <a:gdLst/>
            <a:ahLst/>
            <a:cxnLst/>
            <a:rect l="l" t="t" r="r" b="b"/>
            <a:pathLst>
              <a:path h="397510">
                <a:moveTo>
                  <a:pt x="0" y="0"/>
                </a:moveTo>
                <a:lnTo>
                  <a:pt x="0" y="397036"/>
                </a:lnTo>
              </a:path>
            </a:pathLst>
          </a:custGeom>
          <a:ln w="12885">
            <a:solidFill>
              <a:srgbClr val="F6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853422" y="2482622"/>
            <a:ext cx="84455" cy="12700"/>
          </a:xfrm>
          <a:custGeom>
            <a:avLst/>
            <a:gdLst/>
            <a:ahLst/>
            <a:cxnLst/>
            <a:rect l="l" t="t" r="r" b="b"/>
            <a:pathLst>
              <a:path w="84454" h="12700">
                <a:moveTo>
                  <a:pt x="0" y="0"/>
                </a:moveTo>
                <a:lnTo>
                  <a:pt x="84363" y="0"/>
                </a:lnTo>
                <a:lnTo>
                  <a:pt x="84363" y="12684"/>
                </a:lnTo>
                <a:lnTo>
                  <a:pt x="0" y="12684"/>
                </a:lnTo>
                <a:lnTo>
                  <a:pt x="0" y="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530898" y="2073152"/>
            <a:ext cx="8255" cy="65405"/>
          </a:xfrm>
          <a:custGeom>
            <a:avLst/>
            <a:gdLst/>
            <a:ahLst/>
            <a:cxnLst/>
            <a:rect l="l" t="t" r="r" b="b"/>
            <a:pathLst>
              <a:path w="8254" h="65405">
                <a:moveTo>
                  <a:pt x="0" y="0"/>
                </a:moveTo>
                <a:lnTo>
                  <a:pt x="8137" y="0"/>
                </a:lnTo>
                <a:lnTo>
                  <a:pt x="8137" y="64935"/>
                </a:lnTo>
                <a:lnTo>
                  <a:pt x="0" y="64935"/>
                </a:lnTo>
                <a:lnTo>
                  <a:pt x="0" y="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98347" y="2324829"/>
            <a:ext cx="325755" cy="325120"/>
          </a:xfrm>
          <a:custGeom>
            <a:avLst/>
            <a:gdLst/>
            <a:ahLst/>
            <a:cxnLst/>
            <a:rect l="l" t="t" r="r" b="b"/>
            <a:pathLst>
              <a:path w="325754" h="325119">
                <a:moveTo>
                  <a:pt x="125156" y="52467"/>
                </a:moveTo>
                <a:lnTo>
                  <a:pt x="94224" y="52467"/>
                </a:lnTo>
                <a:lnTo>
                  <a:pt x="112783" y="43959"/>
                </a:lnTo>
                <a:lnTo>
                  <a:pt x="132770" y="36869"/>
                </a:lnTo>
                <a:lnTo>
                  <a:pt x="132770" y="0"/>
                </a:lnTo>
                <a:lnTo>
                  <a:pt x="192731" y="0"/>
                </a:lnTo>
                <a:lnTo>
                  <a:pt x="192731" y="12762"/>
                </a:lnTo>
                <a:lnTo>
                  <a:pt x="145619" y="12762"/>
                </a:lnTo>
                <a:lnTo>
                  <a:pt x="145619" y="48213"/>
                </a:lnTo>
                <a:lnTo>
                  <a:pt x="141336" y="48213"/>
                </a:lnTo>
                <a:lnTo>
                  <a:pt x="128487" y="51049"/>
                </a:lnTo>
                <a:lnTo>
                  <a:pt x="125156" y="52467"/>
                </a:lnTo>
                <a:close/>
              </a:path>
              <a:path w="325754" h="325119">
                <a:moveTo>
                  <a:pt x="232705" y="69484"/>
                </a:moveTo>
                <a:lnTo>
                  <a:pt x="195586" y="51049"/>
                </a:lnTo>
                <a:lnTo>
                  <a:pt x="184165" y="48213"/>
                </a:lnTo>
                <a:lnTo>
                  <a:pt x="179882" y="48213"/>
                </a:lnTo>
                <a:lnTo>
                  <a:pt x="179882" y="12762"/>
                </a:lnTo>
                <a:lnTo>
                  <a:pt x="192731" y="12762"/>
                </a:lnTo>
                <a:lnTo>
                  <a:pt x="192731" y="36869"/>
                </a:lnTo>
                <a:lnTo>
                  <a:pt x="212718" y="43959"/>
                </a:lnTo>
                <a:lnTo>
                  <a:pt x="231277" y="52467"/>
                </a:lnTo>
                <a:lnTo>
                  <a:pt x="249837" y="52467"/>
                </a:lnTo>
                <a:lnTo>
                  <a:pt x="232705" y="69484"/>
                </a:lnTo>
                <a:close/>
              </a:path>
              <a:path w="325754" h="325119">
                <a:moveTo>
                  <a:pt x="68526" y="297790"/>
                </a:moveTo>
                <a:lnTo>
                  <a:pt x="25697" y="256667"/>
                </a:lnTo>
                <a:lnTo>
                  <a:pt x="52822" y="229724"/>
                </a:lnTo>
                <a:lnTo>
                  <a:pt x="42829" y="211289"/>
                </a:lnTo>
                <a:lnTo>
                  <a:pt x="37118" y="191436"/>
                </a:lnTo>
                <a:lnTo>
                  <a:pt x="0" y="191436"/>
                </a:lnTo>
                <a:lnTo>
                  <a:pt x="0" y="133296"/>
                </a:lnTo>
                <a:lnTo>
                  <a:pt x="37118" y="133296"/>
                </a:lnTo>
                <a:lnTo>
                  <a:pt x="42829" y="113444"/>
                </a:lnTo>
                <a:lnTo>
                  <a:pt x="47112" y="103517"/>
                </a:lnTo>
                <a:lnTo>
                  <a:pt x="52822" y="95009"/>
                </a:lnTo>
                <a:lnTo>
                  <a:pt x="25697" y="68066"/>
                </a:lnTo>
                <a:lnTo>
                  <a:pt x="68526" y="26942"/>
                </a:lnTo>
                <a:lnTo>
                  <a:pt x="87086" y="45377"/>
                </a:lnTo>
                <a:lnTo>
                  <a:pt x="68526" y="45377"/>
                </a:lnTo>
                <a:lnTo>
                  <a:pt x="44256" y="68066"/>
                </a:lnTo>
                <a:lnTo>
                  <a:pt x="68526" y="93591"/>
                </a:lnTo>
                <a:lnTo>
                  <a:pt x="65671" y="97845"/>
                </a:lnTo>
                <a:lnTo>
                  <a:pt x="54250" y="117698"/>
                </a:lnTo>
                <a:lnTo>
                  <a:pt x="47112" y="146059"/>
                </a:lnTo>
                <a:lnTo>
                  <a:pt x="12848" y="146059"/>
                </a:lnTo>
                <a:lnTo>
                  <a:pt x="12848" y="178674"/>
                </a:lnTo>
                <a:lnTo>
                  <a:pt x="47112" y="178674"/>
                </a:lnTo>
                <a:lnTo>
                  <a:pt x="54250" y="207035"/>
                </a:lnTo>
                <a:lnTo>
                  <a:pt x="65671" y="226888"/>
                </a:lnTo>
                <a:lnTo>
                  <a:pt x="68526" y="231142"/>
                </a:lnTo>
                <a:lnTo>
                  <a:pt x="44256" y="256667"/>
                </a:lnTo>
                <a:lnTo>
                  <a:pt x="68526" y="279356"/>
                </a:lnTo>
                <a:lnTo>
                  <a:pt x="87086" y="279356"/>
                </a:lnTo>
                <a:lnTo>
                  <a:pt x="68526" y="297790"/>
                </a:lnTo>
                <a:close/>
              </a:path>
              <a:path w="325754" h="325119">
                <a:moveTo>
                  <a:pt x="249837" y="52467"/>
                </a:moveTo>
                <a:lnTo>
                  <a:pt x="231277" y="52467"/>
                </a:lnTo>
                <a:lnTo>
                  <a:pt x="256975" y="26942"/>
                </a:lnTo>
                <a:lnTo>
                  <a:pt x="276174" y="45377"/>
                </a:lnTo>
                <a:lnTo>
                  <a:pt x="256975" y="45377"/>
                </a:lnTo>
                <a:lnTo>
                  <a:pt x="249837" y="52467"/>
                </a:lnTo>
                <a:close/>
              </a:path>
              <a:path w="325754" h="325119">
                <a:moveTo>
                  <a:pt x="92796" y="69484"/>
                </a:moveTo>
                <a:lnTo>
                  <a:pt x="68526" y="45377"/>
                </a:lnTo>
                <a:lnTo>
                  <a:pt x="87086" y="45377"/>
                </a:lnTo>
                <a:lnTo>
                  <a:pt x="94224" y="52467"/>
                </a:lnTo>
                <a:lnTo>
                  <a:pt x="125156" y="52467"/>
                </a:lnTo>
                <a:lnTo>
                  <a:pt x="118494" y="55304"/>
                </a:lnTo>
                <a:lnTo>
                  <a:pt x="107073" y="60976"/>
                </a:lnTo>
                <a:lnTo>
                  <a:pt x="97079" y="66648"/>
                </a:lnTo>
                <a:lnTo>
                  <a:pt x="92796" y="69484"/>
                </a:lnTo>
                <a:close/>
              </a:path>
              <a:path w="325754" h="325119">
                <a:moveTo>
                  <a:pt x="276174" y="279356"/>
                </a:moveTo>
                <a:lnTo>
                  <a:pt x="256975" y="279356"/>
                </a:lnTo>
                <a:lnTo>
                  <a:pt x="281245" y="256667"/>
                </a:lnTo>
                <a:lnTo>
                  <a:pt x="255547" y="231142"/>
                </a:lnTo>
                <a:lnTo>
                  <a:pt x="274107" y="195691"/>
                </a:lnTo>
                <a:lnTo>
                  <a:pt x="278390" y="178674"/>
                </a:lnTo>
                <a:lnTo>
                  <a:pt x="312653" y="178674"/>
                </a:lnTo>
                <a:lnTo>
                  <a:pt x="312653" y="146059"/>
                </a:lnTo>
                <a:lnTo>
                  <a:pt x="278390" y="146059"/>
                </a:lnTo>
                <a:lnTo>
                  <a:pt x="274107" y="129042"/>
                </a:lnTo>
                <a:lnTo>
                  <a:pt x="269824" y="117698"/>
                </a:lnTo>
                <a:lnTo>
                  <a:pt x="265541" y="107771"/>
                </a:lnTo>
                <a:lnTo>
                  <a:pt x="259830" y="97845"/>
                </a:lnTo>
                <a:lnTo>
                  <a:pt x="255547" y="93591"/>
                </a:lnTo>
                <a:lnTo>
                  <a:pt x="281245" y="68066"/>
                </a:lnTo>
                <a:lnTo>
                  <a:pt x="256975" y="45377"/>
                </a:lnTo>
                <a:lnTo>
                  <a:pt x="276174" y="45377"/>
                </a:lnTo>
                <a:lnTo>
                  <a:pt x="299804" y="68066"/>
                </a:lnTo>
                <a:lnTo>
                  <a:pt x="272679" y="95009"/>
                </a:lnTo>
                <a:lnTo>
                  <a:pt x="278390" y="103517"/>
                </a:lnTo>
                <a:lnTo>
                  <a:pt x="282672" y="113444"/>
                </a:lnTo>
                <a:lnTo>
                  <a:pt x="288383" y="133296"/>
                </a:lnTo>
                <a:lnTo>
                  <a:pt x="325502" y="133296"/>
                </a:lnTo>
                <a:lnTo>
                  <a:pt x="325502" y="191436"/>
                </a:lnTo>
                <a:lnTo>
                  <a:pt x="288383" y="191436"/>
                </a:lnTo>
                <a:lnTo>
                  <a:pt x="282672" y="211289"/>
                </a:lnTo>
                <a:lnTo>
                  <a:pt x="278390" y="221215"/>
                </a:lnTo>
                <a:lnTo>
                  <a:pt x="272679" y="229724"/>
                </a:lnTo>
                <a:lnTo>
                  <a:pt x="299804" y="256667"/>
                </a:lnTo>
                <a:lnTo>
                  <a:pt x="276174" y="279356"/>
                </a:lnTo>
                <a:close/>
              </a:path>
              <a:path w="325754" h="325119">
                <a:moveTo>
                  <a:pt x="87086" y="279356"/>
                </a:moveTo>
                <a:lnTo>
                  <a:pt x="68526" y="279356"/>
                </a:lnTo>
                <a:lnTo>
                  <a:pt x="92796" y="255249"/>
                </a:lnTo>
                <a:lnTo>
                  <a:pt x="97079" y="258085"/>
                </a:lnTo>
                <a:lnTo>
                  <a:pt x="107073" y="263757"/>
                </a:lnTo>
                <a:lnTo>
                  <a:pt x="118494" y="269429"/>
                </a:lnTo>
                <a:lnTo>
                  <a:pt x="125156" y="272265"/>
                </a:lnTo>
                <a:lnTo>
                  <a:pt x="94224" y="272265"/>
                </a:lnTo>
                <a:lnTo>
                  <a:pt x="87086" y="279356"/>
                </a:lnTo>
                <a:close/>
              </a:path>
              <a:path w="325754" h="325119">
                <a:moveTo>
                  <a:pt x="192731" y="311971"/>
                </a:moveTo>
                <a:lnTo>
                  <a:pt x="179882" y="311971"/>
                </a:lnTo>
                <a:lnTo>
                  <a:pt x="179882" y="276519"/>
                </a:lnTo>
                <a:lnTo>
                  <a:pt x="184165" y="276519"/>
                </a:lnTo>
                <a:lnTo>
                  <a:pt x="195586" y="273683"/>
                </a:lnTo>
                <a:lnTo>
                  <a:pt x="207007" y="269429"/>
                </a:lnTo>
                <a:lnTo>
                  <a:pt x="218429" y="263757"/>
                </a:lnTo>
                <a:lnTo>
                  <a:pt x="228422" y="258085"/>
                </a:lnTo>
                <a:lnTo>
                  <a:pt x="232705" y="255249"/>
                </a:lnTo>
                <a:lnTo>
                  <a:pt x="249837" y="272265"/>
                </a:lnTo>
                <a:lnTo>
                  <a:pt x="231277" y="272265"/>
                </a:lnTo>
                <a:lnTo>
                  <a:pt x="212718" y="280774"/>
                </a:lnTo>
                <a:lnTo>
                  <a:pt x="192731" y="287864"/>
                </a:lnTo>
                <a:lnTo>
                  <a:pt x="192731" y="311971"/>
                </a:lnTo>
                <a:close/>
              </a:path>
              <a:path w="325754" h="325119">
                <a:moveTo>
                  <a:pt x="192731" y="324733"/>
                </a:moveTo>
                <a:lnTo>
                  <a:pt x="132770" y="324733"/>
                </a:lnTo>
                <a:lnTo>
                  <a:pt x="132770" y="287864"/>
                </a:lnTo>
                <a:lnTo>
                  <a:pt x="112783" y="280774"/>
                </a:lnTo>
                <a:lnTo>
                  <a:pt x="94224" y="272265"/>
                </a:lnTo>
                <a:lnTo>
                  <a:pt x="125156" y="272265"/>
                </a:lnTo>
                <a:lnTo>
                  <a:pt x="128487" y="273683"/>
                </a:lnTo>
                <a:lnTo>
                  <a:pt x="141336" y="276519"/>
                </a:lnTo>
                <a:lnTo>
                  <a:pt x="145619" y="276519"/>
                </a:lnTo>
                <a:lnTo>
                  <a:pt x="145619" y="311971"/>
                </a:lnTo>
                <a:lnTo>
                  <a:pt x="192731" y="311971"/>
                </a:lnTo>
                <a:lnTo>
                  <a:pt x="192731" y="324733"/>
                </a:lnTo>
                <a:close/>
              </a:path>
              <a:path w="325754" h="325119">
                <a:moveTo>
                  <a:pt x="256975" y="297790"/>
                </a:moveTo>
                <a:lnTo>
                  <a:pt x="231277" y="272265"/>
                </a:lnTo>
                <a:lnTo>
                  <a:pt x="249837" y="272265"/>
                </a:lnTo>
                <a:lnTo>
                  <a:pt x="256975" y="279356"/>
                </a:lnTo>
                <a:lnTo>
                  <a:pt x="276174" y="279356"/>
                </a:lnTo>
                <a:lnTo>
                  <a:pt x="256975" y="29779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571586" y="2397897"/>
            <a:ext cx="170878" cy="1704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25108" y="2215228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166" y="0"/>
                </a:lnTo>
              </a:path>
            </a:pathLst>
          </a:custGeom>
          <a:ln w="8118">
            <a:solidFill>
              <a:srgbClr val="F6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25108" y="2267999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080" y="0"/>
                </a:lnTo>
              </a:path>
            </a:pathLst>
          </a:custGeom>
          <a:ln w="16238">
            <a:solidFill>
              <a:srgbClr val="F6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425108" y="2308592"/>
            <a:ext cx="57150" cy="16510"/>
          </a:xfrm>
          <a:custGeom>
            <a:avLst/>
            <a:gdLst/>
            <a:ahLst/>
            <a:cxnLst/>
            <a:rect l="l" t="t" r="r" b="b"/>
            <a:pathLst>
              <a:path w="57150" h="16510">
                <a:moveTo>
                  <a:pt x="0" y="0"/>
                </a:moveTo>
                <a:lnTo>
                  <a:pt x="56959" y="0"/>
                </a:lnTo>
                <a:lnTo>
                  <a:pt x="56959" y="16233"/>
                </a:lnTo>
                <a:lnTo>
                  <a:pt x="0" y="16233"/>
                </a:lnTo>
                <a:lnTo>
                  <a:pt x="0" y="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121209" y="1622107"/>
            <a:ext cx="7063740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64769" algn="ctr">
              <a:lnSpc>
                <a:spcPct val="100000"/>
              </a:lnSpc>
              <a:spcBef>
                <a:spcPts val="90"/>
              </a:spcBef>
            </a:pPr>
            <a:r>
              <a:rPr sz="1350" b="1" spc="-5" dirty="0">
                <a:solidFill>
                  <a:srgbClr val="2E2E38"/>
                </a:solidFill>
                <a:latin typeface="EYInterstate Light"/>
                <a:cs typeface="EYInterstate Light"/>
              </a:rPr>
              <a:t>EY </a:t>
            </a:r>
            <a:r>
              <a:rPr sz="1350" b="1" dirty="0">
                <a:solidFill>
                  <a:srgbClr val="2E2E38"/>
                </a:solidFill>
                <a:latin typeface="EYInterstate Light"/>
                <a:cs typeface="EYInterstate Light"/>
              </a:rPr>
              <a:t>Risk Visibility Network </a:t>
            </a:r>
            <a:r>
              <a:rPr sz="1350" b="1" spc="5" dirty="0">
                <a:solidFill>
                  <a:srgbClr val="2E2E38"/>
                </a:solidFill>
                <a:latin typeface="EYInterstate Light"/>
                <a:cs typeface="EYInterstate Light"/>
              </a:rPr>
              <a:t>Analytics</a:t>
            </a:r>
            <a:r>
              <a:rPr sz="1350" b="1" spc="95" dirty="0">
                <a:solidFill>
                  <a:srgbClr val="2E2E38"/>
                </a:solidFill>
                <a:latin typeface="EYInterstate Light"/>
                <a:cs typeface="EYInterstate Light"/>
              </a:rPr>
              <a:t> </a:t>
            </a:r>
            <a:r>
              <a:rPr sz="1350" b="1" spc="-5" dirty="0">
                <a:solidFill>
                  <a:srgbClr val="2E2E38"/>
                </a:solidFill>
                <a:latin typeface="EYInterstate Light"/>
                <a:cs typeface="EYInterstate Light"/>
              </a:rPr>
              <a:t>solution</a:t>
            </a:r>
            <a:endParaRPr sz="1350">
              <a:latin typeface="EYInterstate Light"/>
              <a:cs typeface="EYInterstate Ligh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7299" y="1527092"/>
            <a:ext cx="6998334" cy="473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990">
              <a:lnSpc>
                <a:spcPct val="108300"/>
              </a:lnSpc>
              <a:spcBef>
                <a:spcPts val="100"/>
              </a:spcBef>
            </a:pP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We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leverage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EY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RV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to augment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conclusions from these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traditional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assessment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interviews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with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quantitative network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findings.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Not only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does this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approach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help 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company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understand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its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maturity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terms of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standard,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also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reveals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details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about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current cybersecurity risks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vulnerabilities.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Our solution enables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us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to drill down into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much-broader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topics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addressed </a:t>
            </a:r>
            <a:r>
              <a:rPr sz="1000" b="0" spc="-5" dirty="0">
                <a:solidFill>
                  <a:srgbClr val="0A1627"/>
                </a:solidFill>
                <a:latin typeface="EYInterstate Light"/>
                <a:cs typeface="EYInterstate Light"/>
              </a:rPr>
              <a:t>in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interviews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provide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operational information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OT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site-specific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road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maps to drive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organization’s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remediation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efforts.</a:t>
            </a:r>
            <a:endParaRPr sz="1000">
              <a:latin typeface="EYInterstate Light"/>
              <a:cs typeface="EYInterstate Light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000" b="1" spc="-30" dirty="0">
                <a:solidFill>
                  <a:srgbClr val="0A1627"/>
                </a:solidFill>
                <a:latin typeface="EYInterstate"/>
                <a:cs typeface="EYInterstate"/>
              </a:rPr>
              <a:t>Network</a:t>
            </a:r>
            <a:r>
              <a:rPr sz="1000" b="1" spc="-50" dirty="0">
                <a:solidFill>
                  <a:srgbClr val="0A1627"/>
                </a:solidFill>
                <a:latin typeface="EYInterstate"/>
                <a:cs typeface="EYInterstate"/>
              </a:rPr>
              <a:t> </a:t>
            </a:r>
            <a:r>
              <a:rPr sz="1000" b="1" spc="-25" dirty="0">
                <a:solidFill>
                  <a:srgbClr val="0A1627"/>
                </a:solidFill>
                <a:latin typeface="EYInterstate"/>
                <a:cs typeface="EYInterstate"/>
              </a:rPr>
              <a:t>analytics</a:t>
            </a:r>
            <a:endParaRPr sz="1000">
              <a:latin typeface="EYInterstate"/>
              <a:cs typeface="EYInterstate"/>
            </a:endParaRPr>
          </a:p>
          <a:p>
            <a:pPr marL="12700" marR="76200">
              <a:lnSpc>
                <a:spcPct val="112500"/>
              </a:lnSpc>
              <a:spcBef>
                <a:spcPts val="600"/>
              </a:spcBef>
            </a:pP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Network analytics data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is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most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effective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for remediating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risks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vulnerabilities identified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OT assessment. During  remediation,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which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usually the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second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step,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we build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core attributes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of EY 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RV’s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network analytics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capabilities.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Our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solution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uncovers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information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that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can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used to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prioritize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ICS cyber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risks based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their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impacts to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business. Besides  providing details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about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outdated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patches, misconfigurations,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hardening,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access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control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issues and other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areas for remediation,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we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identify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 specific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devices impacted.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Not only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does EY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RV provide network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visibility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when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 solution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is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leveraged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in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the  remediation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phase,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it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also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helps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establish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an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OT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cybersecurity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baseline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as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point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of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reference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for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future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progress.</a:t>
            </a:r>
            <a:endParaRPr sz="1000">
              <a:latin typeface="EYInterstate Light"/>
              <a:cs typeface="EYInterstate Light"/>
            </a:endParaRPr>
          </a:p>
          <a:p>
            <a:pPr marL="12700" marR="21590">
              <a:lnSpc>
                <a:spcPct val="112500"/>
              </a:lnSpc>
              <a:spcBef>
                <a:spcPts val="600"/>
              </a:spcBef>
            </a:pP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Many companies are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looking to the new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OT network monitoring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tools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mentioned earlier to monitor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maintain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their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networks. 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In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these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cases,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our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solution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can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help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them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streamline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rollout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of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these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tools by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analyzing identified alerts, risks and  vulnerabilities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to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determine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corrective course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of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action for remediation.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Without EY </a:t>
            </a:r>
            <a:r>
              <a:rPr sz="1000" b="0" spc="-55" dirty="0">
                <a:solidFill>
                  <a:srgbClr val="0A1627"/>
                </a:solidFill>
                <a:latin typeface="EYInterstate Light"/>
                <a:cs typeface="EYInterstate Light"/>
              </a:rPr>
              <a:t>RV,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it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can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take several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weeks to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find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and 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sort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information, identify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root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causes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of the issues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discovered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during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assessment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develop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plan to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remediate  these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findings. Our solution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can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help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organizations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benefit from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their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current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investments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in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 new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monitoring</a:t>
            </a:r>
            <a:r>
              <a:rPr sz="1000" b="0" spc="-18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technologies.</a:t>
            </a:r>
            <a:endParaRPr sz="1000">
              <a:latin typeface="EYInterstate Light"/>
              <a:cs typeface="EYInterstate Light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000" b="1" spc="-20" dirty="0">
                <a:solidFill>
                  <a:srgbClr val="0A1627"/>
                </a:solidFill>
                <a:latin typeface="EYInterstate"/>
                <a:cs typeface="EYInterstate"/>
              </a:rPr>
              <a:t>Audit</a:t>
            </a:r>
            <a:endParaRPr sz="1000">
              <a:latin typeface="EYInterstate"/>
              <a:cs typeface="EYInterstate"/>
            </a:endParaRPr>
          </a:p>
          <a:p>
            <a:pPr marL="12700" marR="27940">
              <a:lnSpc>
                <a:spcPct val="112500"/>
              </a:lnSpc>
              <a:spcBef>
                <a:spcPts val="600"/>
              </a:spcBef>
            </a:pP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Unlike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OT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assessments,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which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are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strategic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in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nature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and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seek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to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determine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current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levels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of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risks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and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vulnerabilities,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audits  are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more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formal,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providing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direction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on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adherence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to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standards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and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compliance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with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policies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and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procedures.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EY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RV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enables</a:t>
            </a:r>
            <a:endParaRPr sz="1000">
              <a:latin typeface="EYInterstate Light"/>
              <a:cs typeface="EYInterstate Light"/>
            </a:endParaRPr>
          </a:p>
          <a:p>
            <a:pPr marL="12700" marR="215265">
              <a:lnSpc>
                <a:spcPct val="112500"/>
              </a:lnSpc>
            </a:pP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us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to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share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more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detailed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compliance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information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with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internal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audit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teams,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as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well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as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detailed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workpapers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to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back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audit 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findings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based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on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our</a:t>
            </a:r>
            <a:r>
              <a:rPr sz="1000" b="0" spc="-11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analytics.</a:t>
            </a:r>
            <a:endParaRPr sz="1000">
              <a:latin typeface="EYInterstate Light"/>
              <a:cs typeface="EYInterstate Light"/>
            </a:endParaRPr>
          </a:p>
          <a:p>
            <a:pPr marL="12700" marR="5080">
              <a:lnSpc>
                <a:spcPct val="112500"/>
              </a:lnSpc>
              <a:spcBef>
                <a:spcPts val="600"/>
              </a:spcBef>
            </a:pP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Our solution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especially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fitting for multi-site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rotational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audit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cycles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because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it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allows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for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repeatability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and 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scalability.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And  because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EY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RV’s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use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of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automation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significantly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reduces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the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time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it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takes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to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0" dirty="0">
                <a:solidFill>
                  <a:srgbClr val="0A1627"/>
                </a:solidFill>
                <a:latin typeface="EYInterstate Light"/>
                <a:cs typeface="EYInterstate Light"/>
              </a:rPr>
              <a:t>conduct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an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OT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audit,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more</a:t>
            </a:r>
            <a:r>
              <a:rPr sz="1000" b="0" spc="-4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audits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can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15" dirty="0">
                <a:solidFill>
                  <a:srgbClr val="0A1627"/>
                </a:solidFill>
                <a:latin typeface="EYInterstate Light"/>
                <a:cs typeface="EYInterstate Light"/>
              </a:rPr>
              <a:t>be</a:t>
            </a:r>
            <a:r>
              <a:rPr sz="1000" b="0" spc="-35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performed  </a:t>
            </a:r>
            <a:r>
              <a:rPr sz="1000" b="0" spc="-10" dirty="0">
                <a:solidFill>
                  <a:srgbClr val="0A1627"/>
                </a:solidFill>
                <a:latin typeface="EYInterstate Light"/>
                <a:cs typeface="EYInterstate Light"/>
              </a:rPr>
              <a:t>in </a:t>
            </a:r>
            <a:r>
              <a:rPr sz="1000" b="0" dirty="0">
                <a:solidFill>
                  <a:srgbClr val="0A1627"/>
                </a:solidFill>
                <a:latin typeface="EYInterstate Light"/>
                <a:cs typeface="EYInterstate Light"/>
              </a:rPr>
              <a:t>a </a:t>
            </a:r>
            <a:r>
              <a:rPr sz="1000" b="0" spc="-25" dirty="0">
                <a:solidFill>
                  <a:srgbClr val="0A1627"/>
                </a:solidFill>
                <a:latin typeface="EYInterstate Light"/>
                <a:cs typeface="EYInterstate Light"/>
              </a:rPr>
              <a:t>given budget</a:t>
            </a:r>
            <a:r>
              <a:rPr sz="1000" b="0" spc="-130" dirty="0">
                <a:solidFill>
                  <a:srgbClr val="0A1627"/>
                </a:solidFill>
                <a:latin typeface="EYInterstate Light"/>
                <a:cs typeface="EYInterstate Light"/>
              </a:rPr>
              <a:t> </a:t>
            </a:r>
            <a:r>
              <a:rPr sz="1000" b="0" spc="-30" dirty="0">
                <a:solidFill>
                  <a:srgbClr val="0A1627"/>
                </a:solidFill>
                <a:latin typeface="EYInterstate Light"/>
                <a:cs typeface="EYInterstate Light"/>
              </a:rPr>
              <a:t>cycle.</a:t>
            </a:r>
            <a:endParaRPr sz="1000">
              <a:latin typeface="EYInterstate Light"/>
              <a:cs typeface="EYInterstate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487392" y="4956035"/>
            <a:ext cx="603503" cy="749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99029" y="4894550"/>
            <a:ext cx="2040889" cy="977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95"/>
              </a:lnSpc>
              <a:spcBef>
                <a:spcPts val="100"/>
              </a:spcBef>
            </a:pPr>
            <a:r>
              <a:rPr sz="1200" spc="-20" dirty="0">
                <a:solidFill>
                  <a:srgbClr val="2E2E38"/>
                </a:solidFill>
                <a:latin typeface="EYInterstate"/>
                <a:cs typeface="EYInterstate"/>
              </a:rPr>
              <a:t>Thomas Jackson,</a:t>
            </a:r>
            <a:r>
              <a:rPr sz="1200" spc="-40" dirty="0">
                <a:solidFill>
                  <a:srgbClr val="2E2E38"/>
                </a:solidFill>
                <a:latin typeface="EYInterstate"/>
                <a:cs typeface="EYInterstate"/>
              </a:rPr>
              <a:t> </a:t>
            </a:r>
            <a:r>
              <a:rPr sz="1200" spc="-20" dirty="0">
                <a:solidFill>
                  <a:srgbClr val="2E2E38"/>
                </a:solidFill>
                <a:latin typeface="EYInterstate"/>
                <a:cs typeface="EYInterstate"/>
              </a:rPr>
              <a:t>CISSP</a:t>
            </a:r>
            <a:endParaRPr sz="1200" dirty="0">
              <a:latin typeface="EYInterstate"/>
              <a:cs typeface="EYInterstate"/>
            </a:endParaRPr>
          </a:p>
          <a:p>
            <a:pPr marL="12700">
              <a:lnSpc>
                <a:spcPts val="1075"/>
              </a:lnSpc>
            </a:pPr>
            <a:r>
              <a:rPr sz="950" b="0" spc="-10" dirty="0">
                <a:solidFill>
                  <a:srgbClr val="2E2E38"/>
                </a:solidFill>
                <a:latin typeface="EYInterstate Light"/>
                <a:cs typeface="EYInterstate Light"/>
              </a:rPr>
              <a:t>Senior </a:t>
            </a:r>
            <a:r>
              <a:rPr sz="950" b="0" spc="-25" dirty="0">
                <a:solidFill>
                  <a:srgbClr val="2E2E38"/>
                </a:solidFill>
                <a:latin typeface="EYInterstate Light"/>
                <a:cs typeface="EYInterstate Light"/>
              </a:rPr>
              <a:t>Manager, </a:t>
            </a:r>
            <a:r>
              <a:rPr sz="950" b="0" spc="-35" dirty="0">
                <a:solidFill>
                  <a:srgbClr val="2E2E38"/>
                </a:solidFill>
                <a:latin typeface="EYInterstate Light"/>
                <a:cs typeface="EYInterstate Light"/>
              </a:rPr>
              <a:t>IoT/OT</a:t>
            </a:r>
            <a:r>
              <a:rPr sz="950" b="0" spc="-80" dirty="0">
                <a:solidFill>
                  <a:srgbClr val="2E2E38"/>
                </a:solidFill>
                <a:latin typeface="EYInterstate Light"/>
                <a:cs typeface="EYInterstate Light"/>
              </a:rPr>
              <a:t> </a:t>
            </a:r>
            <a:r>
              <a:rPr sz="950" b="0" spc="-15" dirty="0">
                <a:solidFill>
                  <a:srgbClr val="2E2E38"/>
                </a:solidFill>
                <a:latin typeface="EYInterstate Light"/>
                <a:cs typeface="EYInterstate Light"/>
              </a:rPr>
              <a:t>Cybersecurity</a:t>
            </a:r>
            <a:endParaRPr sz="950" dirty="0">
              <a:latin typeface="EYInterstate Light"/>
              <a:cs typeface="EYInterstate Light"/>
            </a:endParaRPr>
          </a:p>
          <a:p>
            <a:pPr marL="12700">
              <a:lnSpc>
                <a:spcPts val="1120"/>
              </a:lnSpc>
            </a:pPr>
            <a:r>
              <a:rPr sz="950" b="0" spc="-10" dirty="0">
                <a:solidFill>
                  <a:srgbClr val="2E2E38"/>
                </a:solidFill>
                <a:latin typeface="EYInterstate Light"/>
                <a:cs typeface="EYInterstate Light"/>
              </a:rPr>
              <a:t>Ernst </a:t>
            </a:r>
            <a:r>
              <a:rPr sz="950" b="0" dirty="0">
                <a:solidFill>
                  <a:srgbClr val="2E2E38"/>
                </a:solidFill>
                <a:latin typeface="EYInterstate Light"/>
                <a:cs typeface="EYInterstate Light"/>
              </a:rPr>
              <a:t>&amp; </a:t>
            </a:r>
            <a:r>
              <a:rPr sz="950" b="0" spc="-30" dirty="0">
                <a:solidFill>
                  <a:srgbClr val="2E2E38"/>
                </a:solidFill>
                <a:latin typeface="EYInterstate Light"/>
                <a:cs typeface="EYInterstate Light"/>
              </a:rPr>
              <a:t>Young</a:t>
            </a:r>
            <a:r>
              <a:rPr sz="950" b="0" spc="-140" dirty="0">
                <a:solidFill>
                  <a:srgbClr val="2E2E38"/>
                </a:solidFill>
                <a:latin typeface="EYInterstate Light"/>
                <a:cs typeface="EYInterstate Light"/>
              </a:rPr>
              <a:t> </a:t>
            </a:r>
            <a:r>
              <a:rPr sz="950" b="0" spc="-10" dirty="0">
                <a:solidFill>
                  <a:srgbClr val="2E2E38"/>
                </a:solidFill>
                <a:latin typeface="EYInterstate Light"/>
                <a:cs typeface="EYInterstate Light"/>
              </a:rPr>
              <a:t>LLP</a:t>
            </a:r>
            <a:endParaRPr sz="950" dirty="0">
              <a:latin typeface="EYInterstate Light"/>
              <a:cs typeface="EYInterstate Light"/>
            </a:endParaRPr>
          </a:p>
          <a:p>
            <a:pPr marL="12700">
              <a:lnSpc>
                <a:spcPts val="1120"/>
              </a:lnSpc>
              <a:spcBef>
                <a:spcPts val="409"/>
              </a:spcBef>
            </a:pPr>
            <a:r>
              <a:rPr sz="950" b="0" spc="-5" dirty="0">
                <a:solidFill>
                  <a:srgbClr val="2E2E38"/>
                </a:solidFill>
                <a:latin typeface="EYInterstate Light"/>
                <a:cs typeface="EYInterstate Light"/>
              </a:rPr>
              <a:t>+1 </a:t>
            </a:r>
            <a:r>
              <a:rPr sz="950" b="0" spc="-10" dirty="0">
                <a:solidFill>
                  <a:srgbClr val="2E2E38"/>
                </a:solidFill>
                <a:latin typeface="EYInterstate Light"/>
                <a:cs typeface="EYInterstate Light"/>
              </a:rPr>
              <a:t>972 740</a:t>
            </a:r>
            <a:r>
              <a:rPr sz="950" b="0" spc="-125" dirty="0">
                <a:solidFill>
                  <a:srgbClr val="2E2E38"/>
                </a:solidFill>
                <a:latin typeface="EYInterstate Light"/>
                <a:cs typeface="EYInterstate Light"/>
              </a:rPr>
              <a:t> </a:t>
            </a:r>
            <a:r>
              <a:rPr sz="950" b="0" spc="-10" dirty="0">
                <a:solidFill>
                  <a:srgbClr val="2E2E38"/>
                </a:solidFill>
                <a:latin typeface="EYInterstate Light"/>
                <a:cs typeface="EYInterstate Light"/>
              </a:rPr>
              <a:t>7367</a:t>
            </a:r>
            <a:endParaRPr sz="950" dirty="0">
              <a:latin typeface="EYInterstate Light"/>
              <a:cs typeface="EYInterstate Light"/>
            </a:endParaRPr>
          </a:p>
          <a:p>
            <a:pPr marL="12700">
              <a:lnSpc>
                <a:spcPts val="1120"/>
              </a:lnSpc>
            </a:pPr>
            <a:r>
              <a:rPr sz="950" b="0" spc="-20" dirty="0">
                <a:solidFill>
                  <a:srgbClr val="2E2E38"/>
                </a:solidFill>
                <a:latin typeface="EYInterstate Light"/>
                <a:cs typeface="EYInterstate Light"/>
                <a:hlinkClick r:id="rId3"/>
              </a:rPr>
              <a:t>thomas.jackson@ey.com</a:t>
            </a:r>
            <a:endParaRPr sz="950" dirty="0">
              <a:latin typeface="EYInterstate Light"/>
              <a:cs typeface="EYInterstate Light"/>
            </a:endParaRPr>
          </a:p>
          <a:p>
            <a:pPr>
              <a:lnSpc>
                <a:spcPct val="100000"/>
              </a:lnSpc>
            </a:pPr>
            <a:endParaRPr sz="1100" dirty="0">
              <a:latin typeface="EYInterstate Light"/>
              <a:cs typeface="EYInterstate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42129" y="4906949"/>
            <a:ext cx="693420" cy="868680"/>
          </a:xfrm>
          <a:custGeom>
            <a:avLst/>
            <a:gdLst/>
            <a:ahLst/>
            <a:cxnLst/>
            <a:rect l="l" t="t" r="r" b="b"/>
            <a:pathLst>
              <a:path w="693420" h="868679">
                <a:moveTo>
                  <a:pt x="0" y="868679"/>
                </a:moveTo>
                <a:lnTo>
                  <a:pt x="693343" y="868679"/>
                </a:lnTo>
                <a:lnTo>
                  <a:pt x="693343" y="0"/>
                </a:lnTo>
                <a:lnTo>
                  <a:pt x="0" y="0"/>
                </a:lnTo>
                <a:lnTo>
                  <a:pt x="0" y="868679"/>
                </a:lnTo>
                <a:close/>
              </a:path>
            </a:pathLst>
          </a:custGeom>
          <a:ln w="14592">
            <a:solidFill>
              <a:srgbClr val="FFE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0000" y="9604759"/>
            <a:ext cx="55244" cy="107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700" dirty="0">
                <a:solidFill>
                  <a:srgbClr val="0A1627"/>
                </a:solidFill>
                <a:latin typeface="EYInterstate"/>
                <a:cs typeface="EYInterstate"/>
              </a:rPr>
              <a:t>9</a:t>
            </a:r>
            <a:endParaRPr sz="700">
              <a:latin typeface="EYInterstate"/>
              <a:cs typeface="EYInterstat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103154" cy="1005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4103370" cy="10058400"/>
          </a:xfrm>
          <a:custGeom>
            <a:avLst/>
            <a:gdLst/>
            <a:ahLst/>
            <a:cxnLst/>
            <a:rect l="l" t="t" r="r" b="b"/>
            <a:pathLst>
              <a:path w="4103370" h="10058400">
                <a:moveTo>
                  <a:pt x="0" y="10058400"/>
                </a:moveTo>
                <a:lnTo>
                  <a:pt x="4103154" y="10058400"/>
                </a:lnTo>
                <a:lnTo>
                  <a:pt x="4103154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0A1627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5588" y="780360"/>
            <a:ext cx="2947035" cy="4157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FFFFFF"/>
                </a:solidFill>
                <a:latin typeface="EYInterstate"/>
                <a:cs typeface="EYInterstate"/>
              </a:rPr>
              <a:t>EY </a:t>
            </a:r>
            <a:r>
              <a:rPr sz="1000" b="0" dirty="0">
                <a:solidFill>
                  <a:srgbClr val="FFFFFF"/>
                </a:solidFill>
                <a:latin typeface="EYInterstate Light"/>
                <a:cs typeface="EYInterstate Light"/>
              </a:rPr>
              <a:t>| </a:t>
            </a:r>
            <a:r>
              <a:rPr sz="1000" b="0" spc="-30" dirty="0">
                <a:solidFill>
                  <a:srgbClr val="FFFFFF"/>
                </a:solidFill>
                <a:latin typeface="EYInterstate Light"/>
                <a:cs typeface="EYInterstate Light"/>
              </a:rPr>
              <a:t>Assurance </a:t>
            </a:r>
            <a:r>
              <a:rPr sz="1000" b="0" dirty="0">
                <a:solidFill>
                  <a:srgbClr val="FFFFFF"/>
                </a:solidFill>
                <a:latin typeface="EYInterstate Light"/>
                <a:cs typeface="EYInterstate Light"/>
              </a:rPr>
              <a:t>| </a:t>
            </a:r>
            <a:r>
              <a:rPr sz="1000" b="0" spc="-55" dirty="0">
                <a:solidFill>
                  <a:srgbClr val="FFFFFF"/>
                </a:solidFill>
                <a:latin typeface="EYInterstate Light"/>
                <a:cs typeface="EYInterstate Light"/>
              </a:rPr>
              <a:t>Tax </a:t>
            </a:r>
            <a:r>
              <a:rPr sz="1000" b="0" dirty="0">
                <a:solidFill>
                  <a:srgbClr val="FFFFFF"/>
                </a:solidFill>
                <a:latin typeface="EYInterstate Light"/>
                <a:cs typeface="EYInterstate Light"/>
              </a:rPr>
              <a:t>| </a:t>
            </a:r>
            <a:r>
              <a:rPr sz="1000" b="0" spc="-35" dirty="0">
                <a:solidFill>
                  <a:srgbClr val="FFFFFF"/>
                </a:solidFill>
                <a:latin typeface="EYInterstate Light"/>
                <a:cs typeface="EYInterstate Light"/>
              </a:rPr>
              <a:t>Transactions </a:t>
            </a:r>
            <a:r>
              <a:rPr sz="1000" b="0" dirty="0">
                <a:solidFill>
                  <a:srgbClr val="FFFFFF"/>
                </a:solidFill>
                <a:latin typeface="EYInterstate Light"/>
                <a:cs typeface="EYInterstate Light"/>
              </a:rPr>
              <a:t>|</a:t>
            </a:r>
            <a:r>
              <a:rPr sz="1000" b="0" spc="20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10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Advisory</a:t>
            </a:r>
            <a:endParaRPr sz="1000">
              <a:latin typeface="EYInterstate Light"/>
              <a:cs typeface="EYInterstate Light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800" spc="-20" dirty="0">
                <a:solidFill>
                  <a:srgbClr val="FFFFFF"/>
                </a:solidFill>
                <a:latin typeface="EYInterstate"/>
                <a:cs typeface="EYInterstate"/>
              </a:rPr>
              <a:t>About</a:t>
            </a:r>
            <a:r>
              <a:rPr sz="800" spc="-40" dirty="0">
                <a:solidFill>
                  <a:srgbClr val="FFFFFF"/>
                </a:solidFill>
                <a:latin typeface="EYInterstate"/>
                <a:cs typeface="EYInterstate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EYInterstate"/>
                <a:cs typeface="EYInterstate"/>
              </a:rPr>
              <a:t>EY</a:t>
            </a:r>
            <a:endParaRPr sz="800">
              <a:latin typeface="EYInterstate"/>
              <a:cs typeface="EYInterstate"/>
            </a:endParaRPr>
          </a:p>
          <a:p>
            <a:pPr marL="12700" marR="106680">
              <a:lnSpc>
                <a:spcPct val="109300"/>
              </a:lnSpc>
            </a:pP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EY </a:t>
            </a:r>
            <a:r>
              <a:rPr sz="800" b="0" spc="-10" dirty="0">
                <a:solidFill>
                  <a:srgbClr val="FFFFFF"/>
                </a:solidFill>
                <a:latin typeface="EYInterstate Light"/>
                <a:cs typeface="EYInterstate Light"/>
              </a:rPr>
              <a:t>is </a:t>
            </a:r>
            <a:r>
              <a:rPr sz="800" b="0" dirty="0">
                <a:solidFill>
                  <a:srgbClr val="FFFFFF"/>
                </a:solidFill>
                <a:latin typeface="EYInterstate Light"/>
                <a:cs typeface="EYInterstate Light"/>
              </a:rPr>
              <a:t>a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global leader </a:t>
            </a:r>
            <a:r>
              <a:rPr sz="800" b="0" spc="-10" dirty="0">
                <a:solidFill>
                  <a:srgbClr val="FFFFFF"/>
                </a:solidFill>
                <a:latin typeface="EYInterstate Light"/>
                <a:cs typeface="EYInterstate Light"/>
              </a:rPr>
              <a:t>in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assurance,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tax,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transaction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and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advisory  services.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The insights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and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quality services we deliver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help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build  trust</a:t>
            </a:r>
            <a:r>
              <a:rPr sz="800" b="0" spc="-40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and</a:t>
            </a:r>
            <a:r>
              <a:rPr sz="800" b="0" spc="-40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confidence</a:t>
            </a:r>
            <a:r>
              <a:rPr sz="800" b="0" spc="-40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10" dirty="0">
                <a:solidFill>
                  <a:srgbClr val="FFFFFF"/>
                </a:solidFill>
                <a:latin typeface="EYInterstate Light"/>
                <a:cs typeface="EYInterstate Light"/>
              </a:rPr>
              <a:t>in</a:t>
            </a:r>
            <a:r>
              <a:rPr sz="800" b="0" spc="-35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the</a:t>
            </a:r>
            <a:r>
              <a:rPr sz="800" b="0" spc="-40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capital</a:t>
            </a:r>
            <a:r>
              <a:rPr sz="800" b="0" spc="-40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markets</a:t>
            </a:r>
            <a:r>
              <a:rPr sz="800" b="0" spc="-35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and</a:t>
            </a:r>
            <a:r>
              <a:rPr sz="800" b="0" spc="-40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10" dirty="0">
                <a:solidFill>
                  <a:srgbClr val="FFFFFF"/>
                </a:solidFill>
                <a:latin typeface="EYInterstate Light"/>
                <a:cs typeface="EYInterstate Light"/>
              </a:rPr>
              <a:t>in</a:t>
            </a:r>
            <a:r>
              <a:rPr sz="800" b="0" spc="-40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economies</a:t>
            </a:r>
            <a:r>
              <a:rPr sz="800" b="0" spc="-35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the  world </a:t>
            </a:r>
            <a:r>
              <a:rPr sz="800" b="0" spc="-45" dirty="0">
                <a:solidFill>
                  <a:srgbClr val="FFFFFF"/>
                </a:solidFill>
                <a:latin typeface="EYInterstate Light"/>
                <a:cs typeface="EYInterstate Light"/>
              </a:rPr>
              <a:t>over.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We develop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outstanding leaders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who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team to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deliver  </a:t>
            </a:r>
            <a:r>
              <a:rPr sz="800" b="0" spc="-10" dirty="0">
                <a:solidFill>
                  <a:srgbClr val="FFFFFF"/>
                </a:solidFill>
                <a:latin typeface="EYInterstate Light"/>
                <a:cs typeface="EYInterstate Light"/>
              </a:rPr>
              <a:t>on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our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promises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to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all of our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stakeholders. </a:t>
            </a:r>
            <a:r>
              <a:rPr sz="800" b="0" spc="-10" dirty="0">
                <a:solidFill>
                  <a:srgbClr val="FFFFFF"/>
                </a:solidFill>
                <a:latin typeface="EYInterstate Light"/>
                <a:cs typeface="EYInterstate Light"/>
              </a:rPr>
              <a:t>In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so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doing, we play </a:t>
            </a:r>
            <a:r>
              <a:rPr sz="800" b="0" dirty="0">
                <a:solidFill>
                  <a:srgbClr val="FFFFFF"/>
                </a:solidFill>
                <a:latin typeface="EYInterstate Light"/>
                <a:cs typeface="EYInterstate Light"/>
              </a:rPr>
              <a:t>a 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critical role </a:t>
            </a:r>
            <a:r>
              <a:rPr sz="800" b="0" spc="-10" dirty="0">
                <a:solidFill>
                  <a:srgbClr val="FFFFFF"/>
                </a:solidFill>
                <a:latin typeface="EYInterstate Light"/>
                <a:cs typeface="EYInterstate Light"/>
              </a:rPr>
              <a:t>in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building </a:t>
            </a:r>
            <a:r>
              <a:rPr sz="800" b="0" dirty="0">
                <a:solidFill>
                  <a:srgbClr val="FFFFFF"/>
                </a:solidFill>
                <a:latin typeface="EYInterstate Light"/>
                <a:cs typeface="EYInterstate Light"/>
              </a:rPr>
              <a:t>a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better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working world for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our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people,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for 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our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clients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and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for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our</a:t>
            </a:r>
            <a:r>
              <a:rPr sz="800" b="0" spc="-110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communities.</a:t>
            </a:r>
            <a:endParaRPr sz="800">
              <a:latin typeface="EYInterstate Light"/>
              <a:cs typeface="EYInterstate Light"/>
            </a:endParaRPr>
          </a:p>
          <a:p>
            <a:pPr marL="12700" marR="73660">
              <a:lnSpc>
                <a:spcPct val="109300"/>
              </a:lnSpc>
              <a:spcBef>
                <a:spcPts val="570"/>
              </a:spcBef>
            </a:pP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EY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refers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to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the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global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organization,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and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may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refer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to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one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or 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more,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of the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member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firms of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Ernst </a:t>
            </a:r>
            <a:r>
              <a:rPr sz="800" b="0" dirty="0">
                <a:solidFill>
                  <a:srgbClr val="FFFFFF"/>
                </a:solidFill>
                <a:latin typeface="EYInterstate Light"/>
                <a:cs typeface="EYInterstate Light"/>
              </a:rPr>
              <a:t>&amp; </a:t>
            </a:r>
            <a:r>
              <a:rPr sz="800" b="0" spc="-35" dirty="0">
                <a:solidFill>
                  <a:srgbClr val="FFFFFF"/>
                </a:solidFill>
                <a:latin typeface="EYInterstate Light"/>
                <a:cs typeface="EYInterstate Light"/>
              </a:rPr>
              <a:t>Young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Global Limited,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each 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of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which </a:t>
            </a:r>
            <a:r>
              <a:rPr sz="800" b="0" spc="-10" dirty="0">
                <a:solidFill>
                  <a:srgbClr val="FFFFFF"/>
                </a:solidFill>
                <a:latin typeface="EYInterstate Light"/>
                <a:cs typeface="EYInterstate Light"/>
              </a:rPr>
              <a:t>is </a:t>
            </a:r>
            <a:r>
              <a:rPr sz="800" b="0" dirty="0">
                <a:solidFill>
                  <a:srgbClr val="FFFFFF"/>
                </a:solidFill>
                <a:latin typeface="EYInterstate Light"/>
                <a:cs typeface="EYInterstate Light"/>
              </a:rPr>
              <a:t>a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separate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legal </a:t>
            </a:r>
            <a:r>
              <a:rPr sz="800" b="0" spc="-30" dirty="0">
                <a:solidFill>
                  <a:srgbClr val="FFFFFF"/>
                </a:solidFill>
                <a:latin typeface="EYInterstate Light"/>
                <a:cs typeface="EYInterstate Light"/>
              </a:rPr>
              <a:t>entity.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Ernst </a:t>
            </a:r>
            <a:r>
              <a:rPr sz="800" b="0" dirty="0">
                <a:solidFill>
                  <a:srgbClr val="FFFFFF"/>
                </a:solidFill>
                <a:latin typeface="EYInterstate Light"/>
                <a:cs typeface="EYInterstate Light"/>
              </a:rPr>
              <a:t>&amp; </a:t>
            </a:r>
            <a:r>
              <a:rPr sz="800" b="0" spc="-35" dirty="0">
                <a:solidFill>
                  <a:srgbClr val="FFFFFF"/>
                </a:solidFill>
                <a:latin typeface="EYInterstate Light"/>
                <a:cs typeface="EYInterstate Light"/>
              </a:rPr>
              <a:t>Young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Global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Limited,  </a:t>
            </a:r>
            <a:r>
              <a:rPr sz="800" b="0" dirty="0">
                <a:solidFill>
                  <a:srgbClr val="FFFFFF"/>
                </a:solidFill>
                <a:latin typeface="EYInterstate Light"/>
                <a:cs typeface="EYInterstate Light"/>
              </a:rPr>
              <a:t>a</a:t>
            </a:r>
            <a:r>
              <a:rPr sz="800" b="0" spc="-40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10" dirty="0">
                <a:solidFill>
                  <a:srgbClr val="FFFFFF"/>
                </a:solidFill>
                <a:latin typeface="EYInterstate Light"/>
                <a:cs typeface="EYInterstate Light"/>
              </a:rPr>
              <a:t>UK</a:t>
            </a:r>
            <a:r>
              <a:rPr sz="800" b="0" spc="-35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company</a:t>
            </a:r>
            <a:r>
              <a:rPr sz="800" b="0" spc="-35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limited</a:t>
            </a:r>
            <a:r>
              <a:rPr sz="800" b="0" spc="-35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by</a:t>
            </a:r>
            <a:r>
              <a:rPr sz="800" b="0" spc="-40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guarantee,</a:t>
            </a:r>
            <a:r>
              <a:rPr sz="800" b="0" spc="-35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does</a:t>
            </a:r>
            <a:r>
              <a:rPr sz="800" b="0" spc="-35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not</a:t>
            </a:r>
            <a:r>
              <a:rPr sz="800" b="0" spc="-35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provide</a:t>
            </a:r>
            <a:r>
              <a:rPr sz="800" b="0" spc="-40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services</a:t>
            </a:r>
            <a:endParaRPr sz="800">
              <a:latin typeface="EYInterstate Light"/>
              <a:cs typeface="EYInterstate Light"/>
            </a:endParaRPr>
          </a:p>
          <a:p>
            <a:pPr marL="12700" marR="153035" algn="just">
              <a:lnSpc>
                <a:spcPct val="109300"/>
              </a:lnSpc>
            </a:pP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to clients.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Information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about how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EY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collects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and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uses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personal 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data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and </a:t>
            </a:r>
            <a:r>
              <a:rPr sz="800" b="0" dirty="0">
                <a:solidFill>
                  <a:srgbClr val="FFFFFF"/>
                </a:solidFill>
                <a:latin typeface="EYInterstate Light"/>
                <a:cs typeface="EYInterstate Light"/>
              </a:rPr>
              <a:t>a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description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of the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rights individuals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have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under data 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protection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legislation are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available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via </a:t>
            </a:r>
            <a:r>
              <a:rPr sz="800" b="0" spc="-40" dirty="0">
                <a:solidFill>
                  <a:srgbClr val="FFFFFF"/>
                </a:solidFill>
                <a:latin typeface="EYInterstate Light"/>
                <a:cs typeface="EYInterstate Light"/>
              </a:rPr>
              <a:t>ey.com/privacy. </a:t>
            </a:r>
            <a:r>
              <a:rPr sz="800" b="0" spc="-35" dirty="0">
                <a:solidFill>
                  <a:srgbClr val="FFFFFF"/>
                </a:solidFill>
                <a:latin typeface="EYInterstate Light"/>
                <a:cs typeface="EYInterstate Light"/>
              </a:rPr>
              <a:t>For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more 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information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about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our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organization,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please visit</a:t>
            </a:r>
            <a:r>
              <a:rPr sz="800" b="0" spc="-90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35" dirty="0">
                <a:solidFill>
                  <a:srgbClr val="FFFFFF"/>
                </a:solidFill>
                <a:latin typeface="EYInterstate Light"/>
                <a:cs typeface="EYInterstate Light"/>
              </a:rPr>
              <a:t>ey.com.</a:t>
            </a:r>
            <a:endParaRPr sz="800">
              <a:latin typeface="EYInterstate Light"/>
              <a:cs typeface="EYInterstate Light"/>
            </a:endParaRPr>
          </a:p>
          <a:p>
            <a:pPr marL="12700" marR="610870">
              <a:lnSpc>
                <a:spcPct val="109300"/>
              </a:lnSpc>
              <a:spcBef>
                <a:spcPts val="565"/>
              </a:spcBef>
            </a:pP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Ernst </a:t>
            </a:r>
            <a:r>
              <a:rPr sz="800" b="0" dirty="0">
                <a:solidFill>
                  <a:srgbClr val="FFFFFF"/>
                </a:solidFill>
                <a:latin typeface="EYInterstate Light"/>
                <a:cs typeface="EYInterstate Light"/>
              </a:rPr>
              <a:t>&amp; </a:t>
            </a:r>
            <a:r>
              <a:rPr sz="800" b="0" spc="-35" dirty="0">
                <a:solidFill>
                  <a:srgbClr val="FFFFFF"/>
                </a:solidFill>
                <a:latin typeface="EYInterstate Light"/>
                <a:cs typeface="EYInterstate Light"/>
              </a:rPr>
              <a:t>Young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LLP </a:t>
            </a:r>
            <a:r>
              <a:rPr sz="800" b="0" spc="-10" dirty="0">
                <a:solidFill>
                  <a:srgbClr val="FFFFFF"/>
                </a:solidFill>
                <a:latin typeface="EYInterstate Light"/>
                <a:cs typeface="EYInterstate Light"/>
              </a:rPr>
              <a:t>is </a:t>
            </a:r>
            <a:r>
              <a:rPr sz="800" b="0" dirty="0">
                <a:solidFill>
                  <a:srgbClr val="FFFFFF"/>
                </a:solidFill>
                <a:latin typeface="EYInterstate Light"/>
                <a:cs typeface="EYInterstate Light"/>
              </a:rPr>
              <a:t>a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client-serving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member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firm of 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Ernst </a:t>
            </a:r>
            <a:r>
              <a:rPr sz="800" b="0" dirty="0">
                <a:solidFill>
                  <a:srgbClr val="FFFFFF"/>
                </a:solidFill>
                <a:latin typeface="EYInterstate Light"/>
                <a:cs typeface="EYInterstate Light"/>
              </a:rPr>
              <a:t>&amp; </a:t>
            </a:r>
            <a:r>
              <a:rPr sz="800" b="0" spc="-35" dirty="0">
                <a:solidFill>
                  <a:srgbClr val="FFFFFF"/>
                </a:solidFill>
                <a:latin typeface="EYInterstate Light"/>
                <a:cs typeface="EYInterstate Light"/>
              </a:rPr>
              <a:t>Young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Global Limited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operating </a:t>
            </a:r>
            <a:r>
              <a:rPr sz="800" b="0" spc="-10" dirty="0">
                <a:solidFill>
                  <a:srgbClr val="FFFFFF"/>
                </a:solidFill>
                <a:latin typeface="EYInterstate Light"/>
                <a:cs typeface="EYInterstate Light"/>
              </a:rPr>
              <a:t>in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the</a:t>
            </a:r>
            <a:r>
              <a:rPr sz="800" b="0" spc="-150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US.</a:t>
            </a:r>
            <a:endParaRPr sz="800">
              <a:latin typeface="EYInterstate Light"/>
              <a:cs typeface="EYInterstate Light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800" b="0" dirty="0">
                <a:solidFill>
                  <a:srgbClr val="FFFFFF"/>
                </a:solidFill>
                <a:latin typeface="EYInterstate Light"/>
                <a:cs typeface="EYInterstate Light"/>
              </a:rPr>
              <a:t>© </a:t>
            </a: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2020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Ernst </a:t>
            </a:r>
            <a:r>
              <a:rPr sz="800" b="0" dirty="0">
                <a:solidFill>
                  <a:srgbClr val="FFFFFF"/>
                </a:solidFill>
                <a:latin typeface="EYInterstate Light"/>
                <a:cs typeface="EYInterstate Light"/>
              </a:rPr>
              <a:t>&amp; </a:t>
            </a:r>
            <a:r>
              <a:rPr sz="800" b="0" spc="-35" dirty="0">
                <a:solidFill>
                  <a:srgbClr val="FFFFFF"/>
                </a:solidFill>
                <a:latin typeface="EYInterstate Light"/>
                <a:cs typeface="EYInterstate Light"/>
              </a:rPr>
              <a:t>Young</a:t>
            </a:r>
            <a:r>
              <a:rPr sz="800" b="0" spc="-145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40" dirty="0">
                <a:solidFill>
                  <a:srgbClr val="FFFFFF"/>
                </a:solidFill>
                <a:latin typeface="EYInterstate Light"/>
                <a:cs typeface="EYInterstate Light"/>
              </a:rPr>
              <a:t>LLP.</a:t>
            </a:r>
            <a:endParaRPr sz="800">
              <a:latin typeface="EYInterstate Light"/>
              <a:cs typeface="EYInterstate Light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All Rights</a:t>
            </a:r>
            <a:r>
              <a:rPr sz="800" b="0" spc="-60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25" dirty="0">
                <a:solidFill>
                  <a:srgbClr val="FFFFFF"/>
                </a:solidFill>
                <a:latin typeface="EYInterstate Light"/>
                <a:cs typeface="EYInterstate Light"/>
              </a:rPr>
              <a:t>Reserved.</a:t>
            </a:r>
            <a:endParaRPr sz="800">
              <a:latin typeface="EYInterstate Light"/>
              <a:cs typeface="EYInterstate Light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1911-3331073</a:t>
            </a:r>
            <a:endParaRPr sz="800">
              <a:latin typeface="EYInterstate Light"/>
              <a:cs typeface="EYInterstate Light"/>
            </a:endParaRPr>
          </a:p>
          <a:p>
            <a:pPr marL="12700" algn="just">
              <a:lnSpc>
                <a:spcPct val="100000"/>
              </a:lnSpc>
              <a:spcBef>
                <a:spcPts val="655"/>
              </a:spcBef>
            </a:pPr>
            <a:r>
              <a:rPr sz="800" b="0" spc="-10" dirty="0">
                <a:solidFill>
                  <a:srgbClr val="FFFFFF"/>
                </a:solidFill>
                <a:latin typeface="EYInterstate Light"/>
                <a:cs typeface="EYInterstate Light"/>
              </a:rPr>
              <a:t>ED</a:t>
            </a:r>
            <a:r>
              <a:rPr sz="800" b="0" spc="-40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8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None</a:t>
            </a:r>
            <a:endParaRPr sz="800">
              <a:latin typeface="EYInterstate Light"/>
              <a:cs typeface="EYInterstate Light"/>
            </a:endParaRPr>
          </a:p>
          <a:p>
            <a:pPr marL="12700" marR="5080">
              <a:lnSpc>
                <a:spcPct val="121500"/>
              </a:lnSpc>
              <a:spcBef>
                <a:spcPts val="509"/>
              </a:spcBef>
            </a:pPr>
            <a:r>
              <a:rPr sz="6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This material </a:t>
            </a:r>
            <a:r>
              <a:rPr sz="600" b="0" spc="-10" dirty="0">
                <a:solidFill>
                  <a:srgbClr val="FFFFFF"/>
                </a:solidFill>
                <a:latin typeface="EYInterstate Light"/>
                <a:cs typeface="EYInterstate Light"/>
              </a:rPr>
              <a:t>has </a:t>
            </a:r>
            <a:r>
              <a:rPr sz="6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been </a:t>
            </a:r>
            <a:r>
              <a:rPr sz="6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prepared </a:t>
            </a:r>
            <a:r>
              <a:rPr sz="6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for </a:t>
            </a:r>
            <a:r>
              <a:rPr sz="6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general informational </a:t>
            </a:r>
            <a:r>
              <a:rPr sz="6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purposes only </a:t>
            </a:r>
            <a:r>
              <a:rPr sz="600" b="0" spc="-10" dirty="0">
                <a:solidFill>
                  <a:srgbClr val="FFFFFF"/>
                </a:solidFill>
                <a:latin typeface="EYInterstate Light"/>
                <a:cs typeface="EYInterstate Light"/>
              </a:rPr>
              <a:t>and is not  </a:t>
            </a:r>
            <a:r>
              <a:rPr sz="6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intended to </a:t>
            </a:r>
            <a:r>
              <a:rPr sz="600" b="0" spc="-10" dirty="0">
                <a:solidFill>
                  <a:srgbClr val="FFFFFF"/>
                </a:solidFill>
                <a:latin typeface="EYInterstate Light"/>
                <a:cs typeface="EYInterstate Light"/>
              </a:rPr>
              <a:t>be </a:t>
            </a:r>
            <a:r>
              <a:rPr sz="6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relied upon </a:t>
            </a:r>
            <a:r>
              <a:rPr sz="600" b="0" spc="-10" dirty="0">
                <a:solidFill>
                  <a:srgbClr val="FFFFFF"/>
                </a:solidFill>
                <a:latin typeface="EYInterstate Light"/>
                <a:cs typeface="EYInterstate Light"/>
              </a:rPr>
              <a:t>as </a:t>
            </a:r>
            <a:r>
              <a:rPr sz="6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accounting, </a:t>
            </a:r>
            <a:r>
              <a:rPr sz="6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tax </a:t>
            </a:r>
            <a:r>
              <a:rPr sz="600" b="0" spc="-10" dirty="0">
                <a:solidFill>
                  <a:srgbClr val="FFFFFF"/>
                </a:solidFill>
                <a:latin typeface="EYInterstate Light"/>
                <a:cs typeface="EYInterstate Light"/>
              </a:rPr>
              <a:t>or </a:t>
            </a:r>
            <a:r>
              <a:rPr sz="6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other </a:t>
            </a:r>
            <a:r>
              <a:rPr sz="6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professional advice. </a:t>
            </a:r>
            <a:r>
              <a:rPr sz="6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Please </a:t>
            </a:r>
            <a:r>
              <a:rPr sz="6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refer </a:t>
            </a:r>
            <a:r>
              <a:rPr sz="600" b="0" spc="-15" dirty="0">
                <a:solidFill>
                  <a:srgbClr val="FFFFFF"/>
                </a:solidFill>
                <a:latin typeface="EYInterstate Light"/>
                <a:cs typeface="EYInterstate Light"/>
              </a:rPr>
              <a:t>to  your advisors for specific</a:t>
            </a:r>
            <a:r>
              <a:rPr sz="600" b="0" spc="-60" dirty="0">
                <a:solidFill>
                  <a:srgbClr val="FFFFFF"/>
                </a:solidFill>
                <a:latin typeface="EYInterstate Light"/>
                <a:cs typeface="EYInterstate Light"/>
              </a:rPr>
              <a:t> </a:t>
            </a:r>
            <a:r>
              <a:rPr sz="600" b="0" spc="-20" dirty="0">
                <a:solidFill>
                  <a:srgbClr val="FFFFFF"/>
                </a:solidFill>
                <a:latin typeface="EYInterstate Light"/>
                <a:cs typeface="EYInterstate Light"/>
              </a:rPr>
              <a:t>advice.</a:t>
            </a:r>
            <a:endParaRPr sz="600">
              <a:latin typeface="EYInterstate Light"/>
              <a:cs typeface="EYInterstate Ligh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spc="-45" dirty="0">
                <a:solidFill>
                  <a:srgbClr val="FFFFFF"/>
                </a:solidFill>
                <a:latin typeface="EYInterstate"/>
                <a:cs typeface="EYInterstate"/>
              </a:rPr>
              <a:t>ey.com</a:t>
            </a:r>
            <a:endParaRPr sz="1000">
              <a:latin typeface="EYInterstate"/>
              <a:cs typeface="EYInterstat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9300" y="321874"/>
            <a:ext cx="1450340" cy="254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EYInterstate"/>
                <a:cs typeface="EYInterstate"/>
              </a:rPr>
              <a:t>References</a:t>
            </a:r>
            <a:endParaRPr sz="1000">
              <a:latin typeface="EYInterstate"/>
              <a:cs typeface="EYInterstate"/>
            </a:endParaRPr>
          </a:p>
          <a:p>
            <a:pPr marL="165100" marR="30480" indent="-114300">
              <a:lnSpc>
                <a:spcPct val="108300"/>
              </a:lnSpc>
              <a:spcBef>
                <a:spcPts val="530"/>
              </a:spcBef>
            </a:pPr>
            <a:r>
              <a:rPr sz="525" b="0" spc="22" baseline="31746" dirty="0">
                <a:latin typeface="EYInterstate Light"/>
                <a:cs typeface="EYInterstate Light"/>
              </a:rPr>
              <a:t>1 </a:t>
            </a:r>
            <a:r>
              <a:rPr sz="650" spc="-10" dirty="0">
                <a:latin typeface="EYInterstate"/>
                <a:cs typeface="EYInterstate"/>
              </a:rPr>
              <a:t>“Going </a:t>
            </a:r>
            <a:r>
              <a:rPr sz="650" spc="-15" dirty="0">
                <a:latin typeface="EYInterstate"/>
                <a:cs typeface="EYInterstate"/>
              </a:rPr>
              <a:t>Selectively </a:t>
            </a:r>
            <a:r>
              <a:rPr sz="650" spc="-10" dirty="0">
                <a:latin typeface="EYInterstate"/>
                <a:cs typeface="EYInterstate"/>
              </a:rPr>
              <a:t>Active </a:t>
            </a:r>
            <a:r>
              <a:rPr sz="650" spc="-15" dirty="0">
                <a:latin typeface="EYInterstate"/>
                <a:cs typeface="EYInterstate"/>
              </a:rPr>
              <a:t>for  Comprehensive OT </a:t>
            </a:r>
            <a:r>
              <a:rPr sz="650" spc="-20" dirty="0">
                <a:latin typeface="EYInterstate"/>
                <a:cs typeface="EYInterstate"/>
              </a:rPr>
              <a:t>Visibility,”  Forescout Technologies, </a:t>
            </a:r>
            <a:r>
              <a:rPr sz="650" spc="-10" dirty="0">
                <a:latin typeface="EYInterstate"/>
                <a:cs typeface="EYInterstate"/>
              </a:rPr>
              <a:t>Inc.,  2019, </a:t>
            </a:r>
            <a:r>
              <a:rPr sz="650" u="sng" spc="-2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5"/>
              </a:rPr>
              <a:t>forescout.com/company/ </a:t>
            </a:r>
            <a:r>
              <a:rPr sz="650" spc="-20" dirty="0">
                <a:latin typeface="EYInterstate"/>
                <a:cs typeface="EYInterstate"/>
              </a:rPr>
              <a:t> </a:t>
            </a:r>
            <a:r>
              <a:rPr sz="650" u="sng" spc="-2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5"/>
              </a:rPr>
              <a:t>r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5"/>
              </a:rPr>
              <a:t>es</a:t>
            </a:r>
            <a:r>
              <a:rPr sz="650" u="sng" spc="-1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5"/>
              </a:rPr>
              <a:t>ou</a:t>
            </a:r>
            <a:r>
              <a:rPr sz="650" u="sng" spc="-2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5"/>
              </a:rPr>
              <a:t>r</a:t>
            </a:r>
            <a:r>
              <a:rPr sz="650" u="sng" spc="-2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5"/>
              </a:rPr>
              <a:t>c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5"/>
              </a:rPr>
              <a:t>e</a:t>
            </a:r>
            <a:r>
              <a:rPr sz="650" u="sng" spc="-2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5"/>
              </a:rPr>
              <a:t>s</a:t>
            </a:r>
            <a:r>
              <a:rPr sz="650" u="sng" spc="-6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5"/>
              </a:rPr>
              <a:t>/</a:t>
            </a:r>
            <a:r>
              <a:rPr sz="650" u="sng" spc="-1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5"/>
              </a:rPr>
              <a:t>silen</a:t>
            </a:r>
            <a:r>
              <a:rPr sz="650" u="sng" spc="-2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5"/>
              </a:rPr>
              <a:t>t</a:t>
            </a:r>
            <a:r>
              <a:rPr sz="650" u="sng" spc="-1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5"/>
              </a:rPr>
              <a:t>de</a:t>
            </a:r>
            <a:r>
              <a:rPr sz="650" u="sng" spc="-2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5"/>
              </a:rPr>
              <a:t>f</a:t>
            </a:r>
            <a:r>
              <a:rPr sz="650" u="sng" spc="-1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5"/>
              </a:rPr>
              <a:t>en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5"/>
              </a:rPr>
              <a:t>s</a:t>
            </a:r>
            <a:r>
              <a:rPr sz="650" u="sng" spc="-1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5"/>
              </a:rPr>
              <a:t>e-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5"/>
              </a:rPr>
              <a:t>s</a:t>
            </a:r>
            <a:r>
              <a:rPr sz="650" u="sng" spc="-1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5"/>
              </a:rPr>
              <a:t>olution- </a:t>
            </a:r>
            <a:r>
              <a:rPr sz="650" spc="-10" dirty="0">
                <a:latin typeface="EYInterstate"/>
                <a:cs typeface="EYInterstate"/>
              </a:rPr>
              <a:t>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5"/>
              </a:rPr>
              <a:t>brief-ics-patrol/</a:t>
            </a:r>
            <a:r>
              <a:rPr sz="650" spc="-15" dirty="0">
                <a:latin typeface="EYInterstate"/>
                <a:cs typeface="EYInterstate"/>
                <a:hlinkClick r:id="rId5"/>
              </a:rPr>
              <a:t>.</a:t>
            </a:r>
            <a:endParaRPr sz="650">
              <a:latin typeface="EYInterstate"/>
              <a:cs typeface="EYInterstate"/>
            </a:endParaRPr>
          </a:p>
          <a:p>
            <a:pPr marL="165100" marR="86360" indent="-114300">
              <a:lnSpc>
                <a:spcPct val="108300"/>
              </a:lnSpc>
              <a:spcBef>
                <a:spcPts val="600"/>
              </a:spcBef>
            </a:pPr>
            <a:r>
              <a:rPr sz="525" b="0" spc="22" baseline="31746" dirty="0">
                <a:latin typeface="EYInterstate Light"/>
                <a:cs typeface="EYInterstate Light"/>
              </a:rPr>
              <a:t>2 </a:t>
            </a:r>
            <a:r>
              <a:rPr sz="650" spc="-10" dirty="0">
                <a:latin typeface="EYInterstate"/>
                <a:cs typeface="EYInterstate"/>
              </a:rPr>
              <a:t>Jia Jen </a:t>
            </a:r>
            <a:r>
              <a:rPr sz="650" spc="-25" dirty="0">
                <a:latin typeface="EYInterstate"/>
                <a:cs typeface="EYInterstate"/>
              </a:rPr>
              <a:t>Low, </a:t>
            </a:r>
            <a:r>
              <a:rPr sz="650" spc="-5" dirty="0">
                <a:latin typeface="EYInterstate"/>
                <a:cs typeface="EYInterstate"/>
              </a:rPr>
              <a:t>“9 in 10 </a:t>
            </a:r>
            <a:r>
              <a:rPr sz="650" spc="-10" dirty="0">
                <a:latin typeface="EYInterstate"/>
                <a:cs typeface="EYInterstate"/>
              </a:rPr>
              <a:t>ICS </a:t>
            </a:r>
            <a:r>
              <a:rPr sz="650" spc="-15" dirty="0">
                <a:latin typeface="EYInterstate"/>
                <a:cs typeface="EYInterstate"/>
              </a:rPr>
              <a:t>pros  </a:t>
            </a:r>
            <a:r>
              <a:rPr sz="650" spc="-10" dirty="0">
                <a:latin typeface="EYInterstate"/>
                <a:cs typeface="EYInterstate"/>
              </a:rPr>
              <a:t>losing sleep </a:t>
            </a:r>
            <a:r>
              <a:rPr sz="650" spc="-15" dirty="0">
                <a:latin typeface="EYInterstate"/>
                <a:cs typeface="EYInterstate"/>
              </a:rPr>
              <a:t>over cyberattack  shutdowns,” </a:t>
            </a:r>
            <a:r>
              <a:rPr sz="650" i="1" spc="-20" dirty="0">
                <a:latin typeface="EYInterstate"/>
                <a:cs typeface="EYInterstate"/>
              </a:rPr>
              <a:t>TechHQ</a:t>
            </a:r>
            <a:r>
              <a:rPr sz="650" spc="-20" dirty="0">
                <a:latin typeface="EYInterstate"/>
                <a:cs typeface="EYInterstate"/>
              </a:rPr>
              <a:t>, </a:t>
            </a:r>
            <a:r>
              <a:rPr sz="650" dirty="0">
                <a:latin typeface="EYInterstate"/>
                <a:cs typeface="EYInterstate"/>
              </a:rPr>
              <a:t>9 </a:t>
            </a:r>
            <a:r>
              <a:rPr sz="650" spc="-15" dirty="0">
                <a:latin typeface="EYInterstate"/>
                <a:cs typeface="EYInterstate"/>
              </a:rPr>
              <a:t>October  </a:t>
            </a:r>
            <a:r>
              <a:rPr sz="650" spc="-10" dirty="0">
                <a:latin typeface="EYInterstate"/>
                <a:cs typeface="EYInterstate"/>
              </a:rPr>
              <a:t>2019,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6"/>
              </a:rPr>
              <a:t>techhq.com/2019/10/9- </a:t>
            </a:r>
            <a:r>
              <a:rPr sz="650" spc="-15" dirty="0">
                <a:latin typeface="EYInterstate"/>
                <a:cs typeface="EYInterstate"/>
              </a:rPr>
              <a:t>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6"/>
              </a:rPr>
              <a:t>in-10-ics-professionals-losing- </a:t>
            </a:r>
            <a:r>
              <a:rPr sz="650" spc="-15" dirty="0">
                <a:latin typeface="EYInterstate"/>
                <a:cs typeface="EYInterstate"/>
              </a:rPr>
              <a:t>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6"/>
              </a:rPr>
              <a:t>sleep-over-cyberattack- </a:t>
            </a:r>
            <a:r>
              <a:rPr sz="650" spc="-15" dirty="0">
                <a:latin typeface="EYInterstate"/>
                <a:cs typeface="EYInterstate"/>
              </a:rPr>
              <a:t>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6"/>
              </a:rPr>
              <a:t>shutdowns/</a:t>
            </a:r>
            <a:r>
              <a:rPr sz="650" spc="-15" dirty="0">
                <a:latin typeface="EYInterstate"/>
                <a:cs typeface="EYInterstate"/>
                <a:hlinkClick r:id="rId6"/>
              </a:rPr>
              <a:t>.</a:t>
            </a:r>
            <a:endParaRPr sz="650">
              <a:latin typeface="EYInterstate"/>
              <a:cs typeface="EYInterstate"/>
            </a:endParaRPr>
          </a:p>
          <a:p>
            <a:pPr marL="165100" marR="60325" indent="-114300">
              <a:lnSpc>
                <a:spcPct val="108300"/>
              </a:lnSpc>
              <a:spcBef>
                <a:spcPts val="600"/>
              </a:spcBef>
            </a:pPr>
            <a:r>
              <a:rPr sz="525" b="0" spc="22" baseline="31746" dirty="0">
                <a:latin typeface="EYInterstate Light"/>
                <a:cs typeface="EYInterstate Light"/>
              </a:rPr>
              <a:t>3 </a:t>
            </a:r>
            <a:r>
              <a:rPr sz="650" spc="-15" dirty="0">
                <a:latin typeface="EYInterstate"/>
                <a:cs typeface="EYInterstate"/>
              </a:rPr>
              <a:t>“Staff </a:t>
            </a:r>
            <a:r>
              <a:rPr sz="650" spc="-10" dirty="0">
                <a:latin typeface="EYInterstate"/>
                <a:cs typeface="EYInterstate"/>
              </a:rPr>
              <a:t>blamed </a:t>
            </a:r>
            <a:r>
              <a:rPr sz="650" spc="-15" dirty="0">
                <a:latin typeface="EYInterstate"/>
                <a:cs typeface="EYInterstate"/>
              </a:rPr>
              <a:t>for more </a:t>
            </a:r>
            <a:r>
              <a:rPr sz="650" spc="-10" dirty="0">
                <a:latin typeface="EYInterstate"/>
                <a:cs typeface="EYInterstate"/>
              </a:rPr>
              <a:t>than half  of ICS </a:t>
            </a:r>
            <a:r>
              <a:rPr sz="650" spc="-15" dirty="0">
                <a:latin typeface="EYInterstate"/>
                <a:cs typeface="EYInterstate"/>
              </a:rPr>
              <a:t>cyber-incidents,” </a:t>
            </a:r>
            <a:r>
              <a:rPr sz="650" i="1" spc="-15" dirty="0">
                <a:latin typeface="EYInterstate"/>
                <a:cs typeface="EYInterstate"/>
              </a:rPr>
              <a:t>Drives </a:t>
            </a:r>
            <a:r>
              <a:rPr sz="650" i="1" dirty="0">
                <a:latin typeface="EYInterstate"/>
                <a:cs typeface="EYInterstate"/>
              </a:rPr>
              <a:t>&amp;  </a:t>
            </a:r>
            <a:r>
              <a:rPr sz="650" i="1" spc="-15" dirty="0">
                <a:latin typeface="EYInterstate"/>
                <a:cs typeface="EYInterstate"/>
              </a:rPr>
              <a:t>Controls</a:t>
            </a:r>
            <a:r>
              <a:rPr sz="650" spc="-15" dirty="0">
                <a:latin typeface="EYInterstate"/>
                <a:cs typeface="EYInterstate"/>
              </a:rPr>
              <a:t>, </a:t>
            </a:r>
            <a:r>
              <a:rPr sz="650" spc="-5" dirty="0">
                <a:latin typeface="EYInterstate"/>
                <a:cs typeface="EYInterstate"/>
              </a:rPr>
              <a:t>11 </a:t>
            </a:r>
            <a:r>
              <a:rPr sz="650" spc="-15" dirty="0">
                <a:latin typeface="EYInterstate"/>
                <a:cs typeface="EYInterstate"/>
              </a:rPr>
              <a:t>September </a:t>
            </a:r>
            <a:r>
              <a:rPr sz="650" spc="-10" dirty="0">
                <a:latin typeface="EYInterstate"/>
                <a:cs typeface="EYInterstate"/>
              </a:rPr>
              <a:t>2019,  </a:t>
            </a:r>
            <a:r>
              <a:rPr sz="650" u="sng" spc="-2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7"/>
              </a:rPr>
              <a:t>drivesncontrols.com/news/ </a:t>
            </a:r>
            <a:r>
              <a:rPr sz="650" spc="-20" dirty="0">
                <a:latin typeface="EYInterstate"/>
                <a:cs typeface="EYInterstate"/>
              </a:rPr>
              <a:t> </a:t>
            </a:r>
            <a:r>
              <a:rPr sz="650" u="sng" spc="-2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7"/>
              </a:rPr>
              <a:t>fullstory.php/aid/6117/Staff_ </a:t>
            </a:r>
            <a:r>
              <a:rPr sz="650" spc="-20" dirty="0">
                <a:latin typeface="EYInterstate"/>
                <a:cs typeface="EYInterstate"/>
              </a:rPr>
              <a:t>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7"/>
              </a:rPr>
              <a:t>blamed_for_more_than_half_of_ </a:t>
            </a:r>
            <a:r>
              <a:rPr sz="650" spc="-15" dirty="0">
                <a:latin typeface="EYInterstate"/>
                <a:cs typeface="EYInterstate"/>
              </a:rPr>
              <a:t>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7"/>
              </a:rPr>
              <a:t>ICS_cyber-incidents.htm</a:t>
            </a:r>
            <a:r>
              <a:rPr sz="650" spc="-15" dirty="0">
                <a:latin typeface="EYInterstate"/>
                <a:cs typeface="EYInterstate"/>
                <a:hlinkClick r:id="rId7"/>
              </a:rPr>
              <a:t>l.</a:t>
            </a:r>
            <a:endParaRPr sz="650">
              <a:latin typeface="EYInterstate"/>
              <a:cs typeface="EYInterstat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62000" y="2916393"/>
            <a:ext cx="1437640" cy="138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189865" indent="-114300">
              <a:lnSpc>
                <a:spcPct val="108300"/>
              </a:lnSpc>
              <a:spcBef>
                <a:spcPts val="100"/>
              </a:spcBef>
            </a:pPr>
            <a:r>
              <a:rPr sz="525" b="0" spc="22" baseline="31746" dirty="0">
                <a:solidFill>
                  <a:srgbClr val="0A1627"/>
                </a:solidFill>
                <a:latin typeface="EYInterstate Light"/>
                <a:cs typeface="EYInterstate Light"/>
              </a:rPr>
              <a:t>4 </a:t>
            </a:r>
            <a:r>
              <a:rPr sz="650" spc="-10" dirty="0">
                <a:latin typeface="EYInterstate"/>
                <a:cs typeface="EYInterstate"/>
              </a:rPr>
              <a:t>“Securing </a:t>
            </a:r>
            <a:r>
              <a:rPr sz="650" spc="-15" dirty="0">
                <a:latin typeface="EYInterstate"/>
                <a:cs typeface="EYInterstate"/>
              </a:rPr>
              <a:t>Vulnerable </a:t>
            </a:r>
            <a:r>
              <a:rPr sz="650" spc="-10" dirty="0">
                <a:latin typeface="EYInterstate"/>
                <a:cs typeface="EYInterstate"/>
              </a:rPr>
              <a:t>ICS  and </a:t>
            </a:r>
            <a:r>
              <a:rPr sz="650" spc="-15" dirty="0">
                <a:latin typeface="EYInterstate"/>
                <a:cs typeface="EYInterstate"/>
              </a:rPr>
              <a:t>OT </a:t>
            </a:r>
            <a:r>
              <a:rPr sz="650" spc="-20" dirty="0">
                <a:latin typeface="EYInterstate"/>
                <a:cs typeface="EYInterstate"/>
              </a:rPr>
              <a:t>Networks,” </a:t>
            </a:r>
            <a:r>
              <a:rPr sz="650" spc="-25" dirty="0">
                <a:latin typeface="EYInterstate"/>
                <a:cs typeface="EYInterstate"/>
              </a:rPr>
              <a:t>Forescout  </a:t>
            </a:r>
            <a:r>
              <a:rPr sz="650" spc="-20" dirty="0">
                <a:latin typeface="EYInterstate"/>
                <a:cs typeface="EYInterstate"/>
              </a:rPr>
              <a:t>Technologies, </a:t>
            </a:r>
            <a:r>
              <a:rPr sz="650" spc="-10" dirty="0">
                <a:latin typeface="EYInterstate"/>
                <a:cs typeface="EYInterstate"/>
              </a:rPr>
              <a:t>Inc., 2019,  </a:t>
            </a:r>
            <a:r>
              <a:rPr sz="650" u="sng" spc="-2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8"/>
              </a:rPr>
              <a:t>forescout.com/company/</a:t>
            </a:r>
            <a:endParaRPr sz="650">
              <a:latin typeface="EYInterstate"/>
              <a:cs typeface="EYInterstate"/>
            </a:endParaRPr>
          </a:p>
          <a:p>
            <a:pPr marL="152400" marR="30480">
              <a:lnSpc>
                <a:spcPct val="108300"/>
              </a:lnSpc>
            </a:pPr>
            <a:r>
              <a:rPr sz="650" u="sng" spc="-2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8"/>
              </a:rPr>
              <a:t>r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8"/>
              </a:rPr>
              <a:t>es</a:t>
            </a:r>
            <a:r>
              <a:rPr sz="650" u="sng" spc="-1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8"/>
              </a:rPr>
              <a:t>ou</a:t>
            </a:r>
            <a:r>
              <a:rPr sz="650" u="sng" spc="-2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8"/>
              </a:rPr>
              <a:t>r</a:t>
            </a:r>
            <a:r>
              <a:rPr sz="650" u="sng" spc="-2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8"/>
              </a:rPr>
              <a:t>c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8"/>
              </a:rPr>
              <a:t>e</a:t>
            </a:r>
            <a:r>
              <a:rPr sz="650" u="sng" spc="-2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8"/>
              </a:rPr>
              <a:t>s</a:t>
            </a:r>
            <a:r>
              <a:rPr sz="650" u="sng" spc="-6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8"/>
              </a:rPr>
              <a:t>/</a:t>
            </a:r>
            <a:r>
              <a:rPr sz="650" u="sng" spc="-1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8"/>
              </a:rPr>
              <a:t>silen</a:t>
            </a:r>
            <a:r>
              <a:rPr sz="650" u="sng" spc="-2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8"/>
              </a:rPr>
              <a:t>t</a:t>
            </a:r>
            <a:r>
              <a:rPr sz="650" u="sng" spc="-1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8"/>
              </a:rPr>
              <a:t>de</a:t>
            </a:r>
            <a:r>
              <a:rPr sz="650" u="sng" spc="-2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8"/>
              </a:rPr>
              <a:t>f</a:t>
            </a:r>
            <a:r>
              <a:rPr sz="650" u="sng" spc="-1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8"/>
              </a:rPr>
              <a:t>en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8"/>
              </a:rPr>
              <a:t>s</a:t>
            </a:r>
            <a:r>
              <a:rPr sz="650" u="sng" spc="-1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8"/>
              </a:rPr>
              <a:t>e-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8"/>
              </a:rPr>
              <a:t>s</a:t>
            </a:r>
            <a:r>
              <a:rPr sz="650" u="sng" spc="-1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8"/>
              </a:rPr>
              <a:t>olution- </a:t>
            </a:r>
            <a:r>
              <a:rPr sz="650" spc="-10" dirty="0">
                <a:latin typeface="EYInterstate"/>
                <a:cs typeface="EYInterstate"/>
              </a:rPr>
              <a:t>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8"/>
              </a:rPr>
              <a:t>brief-for-ics/</a:t>
            </a:r>
            <a:r>
              <a:rPr sz="650" spc="-15" dirty="0">
                <a:latin typeface="EYInterstate"/>
                <a:cs typeface="EYInterstate"/>
              </a:rPr>
              <a:t>.</a:t>
            </a:r>
            <a:endParaRPr sz="650">
              <a:latin typeface="EYInterstate"/>
              <a:cs typeface="EYInterstate"/>
            </a:endParaRPr>
          </a:p>
          <a:p>
            <a:pPr marL="152400" marR="59690" indent="-114300">
              <a:lnSpc>
                <a:spcPct val="108300"/>
              </a:lnSpc>
              <a:spcBef>
                <a:spcPts val="600"/>
              </a:spcBef>
            </a:pPr>
            <a:r>
              <a:rPr sz="525" b="0" spc="22" baseline="31746" dirty="0">
                <a:latin typeface="EYInterstate Light"/>
                <a:cs typeface="EYInterstate Light"/>
              </a:rPr>
              <a:t>5 </a:t>
            </a:r>
            <a:r>
              <a:rPr sz="650" spc="-10" dirty="0">
                <a:latin typeface="EYInterstate"/>
                <a:cs typeface="EYInterstate"/>
              </a:rPr>
              <a:t>“The </a:t>
            </a:r>
            <a:r>
              <a:rPr sz="650" spc="-15" dirty="0">
                <a:latin typeface="EYInterstate"/>
                <a:cs typeface="EYInterstate"/>
              </a:rPr>
              <a:t>State </a:t>
            </a:r>
            <a:r>
              <a:rPr sz="650" spc="-10" dirty="0">
                <a:latin typeface="EYInterstate"/>
                <a:cs typeface="EYInterstate"/>
              </a:rPr>
              <a:t>of </a:t>
            </a:r>
            <a:r>
              <a:rPr sz="650" spc="-15" dirty="0">
                <a:latin typeface="EYInterstate"/>
                <a:cs typeface="EYInterstate"/>
              </a:rPr>
              <a:t>Industrial  Cybersecurity 2018,” Kaspersky  </a:t>
            </a:r>
            <a:r>
              <a:rPr sz="650" spc="-10" dirty="0">
                <a:latin typeface="EYInterstate"/>
                <a:cs typeface="EYInterstate"/>
              </a:rPr>
              <a:t>Industrial </a:t>
            </a:r>
            <a:r>
              <a:rPr sz="650" spc="-15" dirty="0">
                <a:latin typeface="EYInterstate"/>
                <a:cs typeface="EYInterstate"/>
              </a:rPr>
              <a:t>CyberSecurity, </a:t>
            </a:r>
            <a:r>
              <a:rPr sz="650" spc="-10" dirty="0">
                <a:latin typeface="EYInterstate"/>
                <a:cs typeface="EYInterstate"/>
              </a:rPr>
              <a:t>AO  </a:t>
            </a:r>
            <a:r>
              <a:rPr sz="650" spc="-15" dirty="0">
                <a:latin typeface="EYInterstate"/>
                <a:cs typeface="EYInterstate"/>
              </a:rPr>
              <a:t>Kaspersky </a:t>
            </a:r>
            <a:r>
              <a:rPr sz="650" spc="-10" dirty="0">
                <a:latin typeface="EYInterstate"/>
                <a:cs typeface="EYInterstate"/>
              </a:rPr>
              <a:t>Lab, </a:t>
            </a:r>
            <a:r>
              <a:rPr sz="650" u="sng" spc="-2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9"/>
              </a:rPr>
              <a:t>ics.kaspersky. </a:t>
            </a:r>
            <a:r>
              <a:rPr sz="650" spc="-20" dirty="0">
                <a:latin typeface="EYInterstate"/>
                <a:cs typeface="EYInterstate"/>
              </a:rPr>
              <a:t>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9"/>
              </a:rPr>
              <a:t>com/the-state-of-industrial- </a:t>
            </a:r>
            <a:r>
              <a:rPr sz="650" spc="-15" dirty="0">
                <a:latin typeface="EYInterstate"/>
                <a:cs typeface="EYInterstate"/>
              </a:rPr>
              <a:t>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9"/>
              </a:rPr>
              <a:t>cybersecurity-2018/</a:t>
            </a:r>
            <a:r>
              <a:rPr sz="650" spc="-15" dirty="0">
                <a:latin typeface="EYInterstate"/>
                <a:cs typeface="EYInterstate"/>
              </a:rPr>
              <a:t>.</a:t>
            </a:r>
            <a:endParaRPr sz="650">
              <a:latin typeface="EYInterstate"/>
              <a:cs typeface="EYInterstat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00699" y="506001"/>
            <a:ext cx="1445260" cy="3871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120014" indent="-114300">
              <a:lnSpc>
                <a:spcPct val="108300"/>
              </a:lnSpc>
              <a:spcBef>
                <a:spcPts val="100"/>
              </a:spcBef>
            </a:pPr>
            <a:r>
              <a:rPr sz="525" b="0" spc="22" baseline="31746" dirty="0">
                <a:latin typeface="EYInterstate Light"/>
                <a:cs typeface="EYInterstate Light"/>
              </a:rPr>
              <a:t>6 </a:t>
            </a:r>
            <a:r>
              <a:rPr sz="650" spc="-10" dirty="0">
                <a:latin typeface="EYInterstate"/>
                <a:cs typeface="EYInterstate"/>
              </a:rPr>
              <a:t>Jess Phillips, </a:t>
            </a:r>
            <a:r>
              <a:rPr sz="650" spc="-25" dirty="0">
                <a:latin typeface="EYInterstate"/>
                <a:cs typeface="EYInterstate"/>
              </a:rPr>
              <a:t>“Trend </a:t>
            </a:r>
            <a:r>
              <a:rPr sz="650" spc="-15" dirty="0">
                <a:latin typeface="EYInterstate"/>
                <a:cs typeface="EYInterstate"/>
              </a:rPr>
              <a:t>Micro  releases </a:t>
            </a:r>
            <a:r>
              <a:rPr sz="650" spc="-10" dirty="0">
                <a:latin typeface="EYInterstate"/>
                <a:cs typeface="EYInterstate"/>
              </a:rPr>
              <a:t>findings of </a:t>
            </a:r>
            <a:r>
              <a:rPr sz="650" spc="-15" dirty="0">
                <a:latin typeface="EYInterstate"/>
                <a:cs typeface="EYInterstate"/>
              </a:rPr>
              <a:t>survey </a:t>
            </a:r>
            <a:r>
              <a:rPr sz="650" spc="-10" dirty="0">
                <a:latin typeface="EYInterstate"/>
                <a:cs typeface="EYInterstate"/>
              </a:rPr>
              <a:t>on  IoT </a:t>
            </a:r>
            <a:r>
              <a:rPr sz="650" spc="-15" dirty="0">
                <a:latin typeface="EYInterstate"/>
                <a:cs typeface="EYInterstate"/>
              </a:rPr>
              <a:t>deployment decisions,”  </a:t>
            </a:r>
            <a:r>
              <a:rPr sz="650" spc="-10" dirty="0">
                <a:latin typeface="EYInterstate"/>
                <a:cs typeface="EYInterstate"/>
              </a:rPr>
              <a:t>Intelligent </a:t>
            </a:r>
            <a:r>
              <a:rPr sz="650" spc="-15" dirty="0">
                <a:latin typeface="EYInterstate"/>
                <a:cs typeface="EYInterstate"/>
              </a:rPr>
              <a:t>CIO, </a:t>
            </a:r>
            <a:r>
              <a:rPr sz="650" dirty="0">
                <a:latin typeface="EYInterstate"/>
                <a:cs typeface="EYInterstate"/>
              </a:rPr>
              <a:t>6 </a:t>
            </a:r>
            <a:r>
              <a:rPr sz="650" spc="-15" dirty="0">
                <a:latin typeface="EYInterstate"/>
                <a:cs typeface="EYInterstate"/>
              </a:rPr>
              <a:t>September  </a:t>
            </a:r>
            <a:r>
              <a:rPr sz="650" spc="-10" dirty="0">
                <a:latin typeface="EYInterstate"/>
                <a:cs typeface="EYInterstate"/>
              </a:rPr>
              <a:t>2018,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10"/>
              </a:rPr>
              <a:t>intelligentcio.com/ </a:t>
            </a:r>
            <a:r>
              <a:rPr sz="650" spc="-15" dirty="0">
                <a:latin typeface="EYInterstate"/>
                <a:cs typeface="EYInterstate"/>
              </a:rPr>
              <a:t>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10"/>
              </a:rPr>
              <a:t>eu/2018/09/06/trend-micro- </a:t>
            </a:r>
            <a:r>
              <a:rPr sz="650" spc="-15" dirty="0">
                <a:latin typeface="EYInterstate"/>
                <a:cs typeface="EYInterstate"/>
              </a:rPr>
              <a:t>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10"/>
              </a:rPr>
              <a:t>releases-findings-of-survey-on- </a:t>
            </a:r>
            <a:r>
              <a:rPr sz="650" spc="-15" dirty="0">
                <a:latin typeface="EYInterstate"/>
                <a:cs typeface="EYInterstate"/>
              </a:rPr>
              <a:t>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10"/>
              </a:rPr>
              <a:t>iot-deployment-decisions/</a:t>
            </a:r>
            <a:r>
              <a:rPr sz="650" spc="-15" dirty="0">
                <a:latin typeface="EYInterstate"/>
                <a:cs typeface="EYInterstate"/>
                <a:hlinkClick r:id="rId10"/>
              </a:rPr>
              <a:t>.</a:t>
            </a:r>
            <a:endParaRPr sz="650" dirty="0">
              <a:latin typeface="EYInterstate"/>
              <a:cs typeface="EYInterstate"/>
            </a:endParaRPr>
          </a:p>
          <a:p>
            <a:pPr marL="152400" marR="93980" indent="-114300">
              <a:lnSpc>
                <a:spcPct val="108300"/>
              </a:lnSpc>
              <a:spcBef>
                <a:spcPts val="600"/>
              </a:spcBef>
            </a:pPr>
            <a:r>
              <a:rPr sz="525" b="0" spc="22" baseline="31746" dirty="0">
                <a:latin typeface="EYInterstate Light"/>
                <a:cs typeface="EYInterstate Light"/>
              </a:rPr>
              <a:t>7 </a:t>
            </a:r>
            <a:r>
              <a:rPr sz="650" spc="-10" dirty="0">
                <a:latin typeface="EYInterstate"/>
                <a:cs typeface="EYInterstate"/>
              </a:rPr>
              <a:t>Jia Jen </a:t>
            </a:r>
            <a:r>
              <a:rPr sz="650" spc="-25" dirty="0">
                <a:latin typeface="EYInterstate"/>
                <a:cs typeface="EYInterstate"/>
              </a:rPr>
              <a:t>Low, </a:t>
            </a:r>
            <a:r>
              <a:rPr sz="650" spc="-5" dirty="0">
                <a:latin typeface="EYInterstate"/>
                <a:cs typeface="EYInterstate"/>
              </a:rPr>
              <a:t>“9 in 10 </a:t>
            </a:r>
            <a:r>
              <a:rPr sz="650" spc="-10" dirty="0">
                <a:latin typeface="EYInterstate"/>
                <a:cs typeface="EYInterstate"/>
              </a:rPr>
              <a:t>ICS </a:t>
            </a:r>
            <a:r>
              <a:rPr sz="650" spc="-15" dirty="0">
                <a:latin typeface="EYInterstate"/>
                <a:cs typeface="EYInterstate"/>
              </a:rPr>
              <a:t>pros  </a:t>
            </a:r>
            <a:r>
              <a:rPr sz="650" spc="-10" dirty="0">
                <a:latin typeface="EYInterstate"/>
                <a:cs typeface="EYInterstate"/>
              </a:rPr>
              <a:t>losing sleep </a:t>
            </a:r>
            <a:r>
              <a:rPr sz="650" spc="-15" dirty="0">
                <a:latin typeface="EYInterstate"/>
                <a:cs typeface="EYInterstate"/>
              </a:rPr>
              <a:t>over cyberattack  shutdowns,” </a:t>
            </a:r>
            <a:r>
              <a:rPr sz="650" i="1" spc="-20" dirty="0">
                <a:latin typeface="EYInterstate"/>
                <a:cs typeface="EYInterstate"/>
              </a:rPr>
              <a:t>TechHQ</a:t>
            </a:r>
            <a:r>
              <a:rPr sz="650" spc="-20" dirty="0">
                <a:latin typeface="EYInterstate"/>
                <a:cs typeface="EYInterstate"/>
              </a:rPr>
              <a:t>, </a:t>
            </a:r>
            <a:r>
              <a:rPr sz="650" dirty="0">
                <a:latin typeface="EYInterstate"/>
                <a:cs typeface="EYInterstate"/>
              </a:rPr>
              <a:t>9 </a:t>
            </a:r>
            <a:r>
              <a:rPr sz="650" spc="-15" dirty="0">
                <a:latin typeface="EYInterstate"/>
                <a:cs typeface="EYInterstate"/>
              </a:rPr>
              <a:t>October  </a:t>
            </a:r>
            <a:r>
              <a:rPr sz="650" spc="-10" dirty="0">
                <a:latin typeface="EYInterstate"/>
                <a:cs typeface="EYInterstate"/>
              </a:rPr>
              <a:t>2019,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11"/>
              </a:rPr>
              <a:t>techhq.com/2019/10/9- </a:t>
            </a:r>
            <a:r>
              <a:rPr sz="650" spc="-15" dirty="0">
                <a:latin typeface="EYInterstate"/>
                <a:cs typeface="EYInterstate"/>
              </a:rPr>
              <a:t>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11"/>
              </a:rPr>
              <a:t>in-10-ics-professionals-losing- </a:t>
            </a:r>
            <a:r>
              <a:rPr sz="650" spc="-15" dirty="0">
                <a:latin typeface="EYInterstate"/>
                <a:cs typeface="EYInterstate"/>
              </a:rPr>
              <a:t>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11"/>
              </a:rPr>
              <a:t>sleep-over-cyberattack- </a:t>
            </a:r>
            <a:r>
              <a:rPr sz="650" spc="-15" dirty="0">
                <a:latin typeface="EYInterstate"/>
                <a:cs typeface="EYInterstate"/>
              </a:rPr>
              <a:t>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11"/>
              </a:rPr>
              <a:t>shutdowns/</a:t>
            </a:r>
            <a:r>
              <a:rPr sz="650" spc="-15" dirty="0">
                <a:latin typeface="EYInterstate"/>
                <a:cs typeface="EYInterstate"/>
                <a:hlinkClick r:id="rId11"/>
              </a:rPr>
              <a:t>.</a:t>
            </a:r>
            <a:endParaRPr sz="650" dirty="0">
              <a:latin typeface="EYInterstate"/>
              <a:cs typeface="EYInterstate"/>
            </a:endParaRPr>
          </a:p>
          <a:p>
            <a:pPr marL="151765" marR="30480" indent="-114300">
              <a:lnSpc>
                <a:spcPct val="108300"/>
              </a:lnSpc>
              <a:spcBef>
                <a:spcPts val="600"/>
              </a:spcBef>
            </a:pPr>
            <a:r>
              <a:rPr sz="525" b="0" spc="22" baseline="31746" dirty="0">
                <a:latin typeface="EYInterstate Light"/>
                <a:cs typeface="EYInterstate Light"/>
              </a:rPr>
              <a:t>8 </a:t>
            </a:r>
            <a:r>
              <a:rPr sz="650" spc="-10" dirty="0">
                <a:latin typeface="EYInterstate"/>
                <a:cs typeface="EYInterstate"/>
              </a:rPr>
              <a:t>Alison </a:t>
            </a:r>
            <a:r>
              <a:rPr sz="650" spc="-15" dirty="0">
                <a:latin typeface="EYInterstate"/>
                <a:cs typeface="EYInterstate"/>
              </a:rPr>
              <a:t>DeNisco </a:t>
            </a:r>
            <a:r>
              <a:rPr sz="650" spc="-20" dirty="0">
                <a:latin typeface="EYInterstate"/>
                <a:cs typeface="EYInterstate"/>
              </a:rPr>
              <a:t>Rayome, </a:t>
            </a:r>
            <a:r>
              <a:rPr sz="650" spc="-10" dirty="0">
                <a:latin typeface="EYInterstate"/>
                <a:cs typeface="EYInterstate"/>
              </a:rPr>
              <a:t>“Report:  77% of </a:t>
            </a:r>
            <a:r>
              <a:rPr sz="650" spc="-15" dirty="0">
                <a:latin typeface="EYInterstate"/>
                <a:cs typeface="EYInterstate"/>
              </a:rPr>
              <a:t>companies </a:t>
            </a:r>
            <a:r>
              <a:rPr sz="650" spc="-10" dirty="0">
                <a:latin typeface="EYInterstate"/>
                <a:cs typeface="EYInterstate"/>
              </a:rPr>
              <a:t>say IoT has  </a:t>
            </a:r>
            <a:r>
              <a:rPr sz="650" spc="-15" dirty="0">
                <a:latin typeface="EYInterstate"/>
                <a:cs typeface="EYInterstate"/>
              </a:rPr>
              <a:t>created ‘significant’ security  gaps,” </a:t>
            </a:r>
            <a:r>
              <a:rPr sz="650" i="1" spc="-20" dirty="0">
                <a:latin typeface="EYInterstate"/>
                <a:cs typeface="EYInterstate"/>
              </a:rPr>
              <a:t>TechRepublic</a:t>
            </a:r>
            <a:r>
              <a:rPr sz="650" spc="-20" dirty="0">
                <a:latin typeface="EYInterstate"/>
                <a:cs typeface="EYInterstate"/>
              </a:rPr>
              <a:t>, </a:t>
            </a:r>
            <a:r>
              <a:rPr sz="650" dirty="0">
                <a:latin typeface="EYInterstate"/>
                <a:cs typeface="EYInterstate"/>
              </a:rPr>
              <a:t>8 </a:t>
            </a:r>
            <a:r>
              <a:rPr sz="650" spc="-15" dirty="0">
                <a:latin typeface="EYInterstate"/>
                <a:cs typeface="EYInterstate"/>
              </a:rPr>
              <a:t>November  </a:t>
            </a:r>
            <a:r>
              <a:rPr sz="650" spc="-10" dirty="0">
                <a:latin typeface="EYInterstate"/>
                <a:cs typeface="EYInterstate"/>
              </a:rPr>
              <a:t>2017,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12"/>
              </a:rPr>
              <a:t>techrepublic.com/article/ </a:t>
            </a:r>
            <a:r>
              <a:rPr sz="650" spc="-15" dirty="0">
                <a:latin typeface="EYInterstate"/>
                <a:cs typeface="EYInterstate"/>
              </a:rPr>
              <a:t>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12"/>
              </a:rPr>
              <a:t>report-77-of-companies-say-iot- </a:t>
            </a:r>
            <a:r>
              <a:rPr sz="650" spc="-15" dirty="0">
                <a:latin typeface="EYInterstate"/>
                <a:cs typeface="EYInterstate"/>
              </a:rPr>
              <a:t>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12"/>
              </a:rPr>
              <a:t>has-created-significant-security- </a:t>
            </a:r>
            <a:r>
              <a:rPr sz="650" spc="-15" dirty="0">
                <a:latin typeface="EYInterstate"/>
                <a:cs typeface="EYInterstate"/>
              </a:rPr>
              <a:t>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12"/>
              </a:rPr>
              <a:t>gaps/</a:t>
            </a:r>
            <a:r>
              <a:rPr sz="650" spc="-15" dirty="0">
                <a:latin typeface="EYInterstate"/>
                <a:cs typeface="EYInterstate"/>
                <a:hlinkClick r:id="rId12"/>
              </a:rPr>
              <a:t>.</a:t>
            </a:r>
            <a:endParaRPr sz="650" dirty="0">
              <a:latin typeface="EYInterstate"/>
              <a:cs typeface="EYInterstate"/>
            </a:endParaRPr>
          </a:p>
          <a:p>
            <a:pPr marL="152400" marR="96520" indent="-114300">
              <a:lnSpc>
                <a:spcPct val="108300"/>
              </a:lnSpc>
              <a:spcBef>
                <a:spcPts val="600"/>
              </a:spcBef>
            </a:pPr>
            <a:r>
              <a:rPr sz="525" b="0" spc="22" baseline="31746" dirty="0">
                <a:latin typeface="EYInterstate Light"/>
                <a:cs typeface="EYInterstate Light"/>
              </a:rPr>
              <a:t>9 </a:t>
            </a:r>
            <a:r>
              <a:rPr sz="650" spc="-10" dirty="0">
                <a:latin typeface="EYInterstate"/>
                <a:cs typeface="EYInterstate"/>
              </a:rPr>
              <a:t>Bengt </a:t>
            </a:r>
            <a:r>
              <a:rPr sz="650" spc="-15" dirty="0">
                <a:latin typeface="EYInterstate"/>
                <a:cs typeface="EYInterstate"/>
              </a:rPr>
              <a:t>Gregory-Brown, </a:t>
            </a:r>
            <a:r>
              <a:rPr sz="650" i="1" spc="-15" dirty="0">
                <a:latin typeface="EYInterstate"/>
                <a:cs typeface="EYInterstate"/>
              </a:rPr>
              <a:t>Securing  </a:t>
            </a:r>
            <a:r>
              <a:rPr sz="650" i="1" spc="-10" dirty="0">
                <a:latin typeface="EYInterstate"/>
                <a:cs typeface="EYInterstate"/>
              </a:rPr>
              <a:t>Industrial </a:t>
            </a:r>
            <a:r>
              <a:rPr sz="650" i="1" spc="-15" dirty="0">
                <a:latin typeface="EYInterstate"/>
                <a:cs typeface="EYInterstate"/>
              </a:rPr>
              <a:t>Control </a:t>
            </a:r>
            <a:r>
              <a:rPr sz="650" i="1" spc="-20" dirty="0">
                <a:latin typeface="EYInterstate"/>
                <a:cs typeface="EYInterstate"/>
              </a:rPr>
              <a:t>Systems </a:t>
            </a:r>
            <a:r>
              <a:rPr sz="650" i="1" dirty="0">
                <a:latin typeface="EYInterstate"/>
                <a:cs typeface="EYInterstate"/>
              </a:rPr>
              <a:t>—  </a:t>
            </a:r>
            <a:r>
              <a:rPr sz="650" i="1" spc="-10" dirty="0">
                <a:latin typeface="EYInterstate"/>
                <a:cs typeface="EYInterstate"/>
              </a:rPr>
              <a:t>2017</a:t>
            </a:r>
            <a:r>
              <a:rPr sz="650" spc="-10" dirty="0">
                <a:latin typeface="EYInterstate"/>
                <a:cs typeface="EYInterstate"/>
              </a:rPr>
              <a:t>, </a:t>
            </a:r>
            <a:r>
              <a:rPr sz="650" spc="-15" dirty="0">
                <a:latin typeface="EYInterstate"/>
                <a:cs typeface="EYInterstate"/>
              </a:rPr>
              <a:t>SANS Institute, </a:t>
            </a:r>
            <a:r>
              <a:rPr sz="650" spc="-10" dirty="0">
                <a:latin typeface="EYInterstate"/>
                <a:cs typeface="EYInterstate"/>
              </a:rPr>
              <a:t>June  2017,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13"/>
              </a:rPr>
              <a:t>cdn2.hubspot.net/ </a:t>
            </a:r>
            <a:r>
              <a:rPr sz="650" spc="-15" dirty="0">
                <a:latin typeface="EYInterstate"/>
                <a:cs typeface="EYInterstate"/>
              </a:rPr>
              <a:t> </a:t>
            </a:r>
            <a:r>
              <a:rPr sz="650" u="sng" spc="-2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13"/>
              </a:rPr>
              <a:t>hubfs/282305/resources/ </a:t>
            </a:r>
            <a:r>
              <a:rPr sz="650" spc="-20" dirty="0">
                <a:latin typeface="EYInterstate"/>
                <a:cs typeface="EYInterstate"/>
              </a:rPr>
              <a:t>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13"/>
              </a:rPr>
              <a:t>knowledge/white-papers/sans- </a:t>
            </a:r>
            <a:r>
              <a:rPr sz="650" spc="-15" dirty="0">
                <a:latin typeface="EYInterstate"/>
                <a:cs typeface="EYInterstate"/>
              </a:rPr>
              <a:t>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13"/>
              </a:rPr>
              <a:t>survey-report-ics-security.pd</a:t>
            </a:r>
            <a:r>
              <a:rPr sz="650" spc="-15" dirty="0">
                <a:latin typeface="EYInterstate"/>
                <a:cs typeface="EYInterstate"/>
                <a:hlinkClick r:id="rId13"/>
              </a:rPr>
              <a:t>f.</a:t>
            </a:r>
            <a:endParaRPr sz="650" dirty="0">
              <a:latin typeface="EYInterstate"/>
              <a:cs typeface="EYInterstate"/>
            </a:endParaRPr>
          </a:p>
          <a:p>
            <a:pPr marL="151765" marR="52705" indent="-114300" algn="just">
              <a:lnSpc>
                <a:spcPct val="108300"/>
              </a:lnSpc>
              <a:spcBef>
                <a:spcPts val="600"/>
              </a:spcBef>
            </a:pPr>
            <a:r>
              <a:rPr sz="525" b="0" spc="22" baseline="31746" dirty="0">
                <a:latin typeface="EYInterstate Light"/>
                <a:cs typeface="EYInterstate Light"/>
              </a:rPr>
              <a:t>10 </a:t>
            </a:r>
            <a:r>
              <a:rPr sz="650" i="1" spc="-15" dirty="0">
                <a:latin typeface="EYInterstate"/>
                <a:cs typeface="EYInterstate"/>
              </a:rPr>
              <a:t>2020 </a:t>
            </a:r>
            <a:r>
              <a:rPr sz="650" i="1" spc="-10" dirty="0">
                <a:latin typeface="EYInterstate"/>
                <a:cs typeface="EYInterstate"/>
              </a:rPr>
              <a:t>Global </a:t>
            </a:r>
            <a:r>
              <a:rPr sz="650" i="1" spc="-20" dirty="0">
                <a:latin typeface="EYInterstate"/>
                <a:cs typeface="EYInterstate"/>
              </a:rPr>
              <a:t>IoT/ICS </a:t>
            </a:r>
            <a:r>
              <a:rPr sz="650" i="1" spc="-10" dirty="0">
                <a:latin typeface="EYInterstate"/>
                <a:cs typeface="EYInterstate"/>
              </a:rPr>
              <a:t>Risk Report</a:t>
            </a:r>
            <a:r>
              <a:rPr sz="650" spc="-10" dirty="0">
                <a:latin typeface="EYInterstate"/>
                <a:cs typeface="EYInterstate"/>
              </a:rPr>
              <a:t>,  </a:t>
            </a:r>
            <a:r>
              <a:rPr sz="650" spc="-15" dirty="0">
                <a:latin typeface="EYInterstate"/>
                <a:cs typeface="EYInterstate"/>
              </a:rPr>
              <a:t>CyberX, </a:t>
            </a:r>
            <a:r>
              <a:rPr sz="650" spc="-10" dirty="0">
                <a:latin typeface="EYInterstate"/>
                <a:cs typeface="EYInterstate"/>
              </a:rPr>
              <a:t>2019, </a:t>
            </a:r>
            <a:r>
              <a:rPr sz="650" u="sng" spc="-15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14"/>
              </a:rPr>
              <a:t>cyberx-labs.com/ </a:t>
            </a:r>
            <a:r>
              <a:rPr sz="650" spc="-15" dirty="0">
                <a:latin typeface="EYInterstate"/>
                <a:cs typeface="EYInterstate"/>
              </a:rPr>
              <a:t> </a:t>
            </a:r>
            <a:r>
              <a:rPr sz="650" u="sng" spc="-20" dirty="0">
                <a:uFill>
                  <a:solidFill>
                    <a:srgbClr val="000000"/>
                  </a:solidFill>
                </a:uFill>
                <a:latin typeface="EYInterstate"/>
                <a:cs typeface="EYInterstate"/>
                <a:hlinkClick r:id="rId14"/>
              </a:rPr>
              <a:t>resources/risk-report-2020/</a:t>
            </a:r>
            <a:r>
              <a:rPr sz="650" spc="-20" dirty="0">
                <a:latin typeface="EYInterstate"/>
                <a:cs typeface="EYInterstate"/>
              </a:rPr>
              <a:t>.</a:t>
            </a:r>
            <a:endParaRPr sz="650" dirty="0">
              <a:latin typeface="EYInterstate"/>
              <a:cs typeface="EYInterstat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74700" y="4597883"/>
            <a:ext cx="704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EYInterstate"/>
                <a:cs typeface="EYInterstate"/>
              </a:rPr>
              <a:t>EY</a:t>
            </a:r>
            <a:r>
              <a:rPr sz="1000" spc="-105" dirty="0">
                <a:latin typeface="EYInterstate"/>
                <a:cs typeface="EYInterstate"/>
              </a:rPr>
              <a:t> </a:t>
            </a:r>
            <a:r>
              <a:rPr sz="1000" spc="-25" dirty="0">
                <a:latin typeface="EYInterstate"/>
                <a:cs typeface="EYInterstate"/>
              </a:rPr>
              <a:t>contacts</a:t>
            </a:r>
            <a:endParaRPr sz="1000">
              <a:latin typeface="EYInterstate"/>
              <a:cs typeface="EYInterstat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4009</Words>
  <Application>Microsoft Office PowerPoint</Application>
  <PresentationFormat>Custom</PresentationFormat>
  <Paragraphs>182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EYInterstate</vt:lpstr>
      <vt:lpstr>EYInterstate Light</vt:lpstr>
      <vt:lpstr>Times New Roman</vt:lpstr>
      <vt:lpstr>Office Theme</vt:lpstr>
      <vt:lpstr>EY OT Risk Visibility  Network Analytics</vt:lpstr>
      <vt:lpstr>OT risk of cyber attacks</vt:lpstr>
      <vt:lpstr>OT network visibility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 OT Risk Visibility  Network Analytics</dc:title>
  <dc:creator>Tom Jackson</dc:creator>
  <cp:lastModifiedBy>Tom Jackson</cp:lastModifiedBy>
  <cp:revision>1</cp:revision>
  <dcterms:created xsi:type="dcterms:W3CDTF">2020-02-18T14:31:42Z</dcterms:created>
  <dcterms:modified xsi:type="dcterms:W3CDTF">2020-02-18T14:33:11Z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2020-01-23T00:00:00Z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2020-02-18T00:00:00Z</vt:filetime>
  </property>
</Properties>
</file>